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39"/>
  </p:notesMasterIdLst>
  <p:sldIdLst>
    <p:sldId id="256" r:id="rId5"/>
    <p:sldId id="257" r:id="rId6"/>
    <p:sldId id="312" r:id="rId7"/>
    <p:sldId id="260" r:id="rId8"/>
    <p:sldId id="261" r:id="rId9"/>
    <p:sldId id="262" r:id="rId10"/>
    <p:sldId id="283" r:id="rId11"/>
    <p:sldId id="278" r:id="rId12"/>
    <p:sldId id="281" r:id="rId13"/>
    <p:sldId id="280" r:id="rId14"/>
    <p:sldId id="263" r:id="rId15"/>
    <p:sldId id="272" r:id="rId16"/>
    <p:sldId id="275" r:id="rId17"/>
    <p:sldId id="276" r:id="rId18"/>
    <p:sldId id="277" r:id="rId19"/>
    <p:sldId id="282" r:id="rId20"/>
    <p:sldId id="284" r:id="rId21"/>
    <p:sldId id="293" r:id="rId22"/>
    <p:sldId id="292" r:id="rId23"/>
    <p:sldId id="291" r:id="rId24"/>
    <p:sldId id="290" r:id="rId25"/>
    <p:sldId id="302" r:id="rId26"/>
    <p:sldId id="303" r:id="rId27"/>
    <p:sldId id="300" r:id="rId28"/>
    <p:sldId id="309" r:id="rId29"/>
    <p:sldId id="311" r:id="rId30"/>
    <p:sldId id="305" r:id="rId31"/>
    <p:sldId id="306" r:id="rId32"/>
    <p:sldId id="304" r:id="rId33"/>
    <p:sldId id="313" r:id="rId34"/>
    <p:sldId id="314" r:id="rId35"/>
    <p:sldId id="315" r:id="rId36"/>
    <p:sldId id="317" r:id="rId37"/>
    <p:sldId id="310" r:id="rId38"/>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Noto Sans Symbols" pitchFamily="2" charset="0"/>
      <p:regular r:id="rId48"/>
      <p:bold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1.xml"/><Relationship Id="rId61" Type="http://customschemas.google.com/relationships/presentationmetadata" Target="meta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03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07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612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45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94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06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55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8501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670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172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037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491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493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40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094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951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857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4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32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217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38559" y="931654"/>
            <a:ext cx="8820443" cy="189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IN" sz="3600" b="1" i="0" dirty="0">
                <a:effectLst/>
                <a:latin typeface="Times New Roman" panose="02020603050405020304" pitchFamily="18" charset="0"/>
                <a:cs typeface="Times New Roman" panose="02020603050405020304" pitchFamily="18" charset="0"/>
              </a:rPr>
              <a:t>Forecasting Hourly Power Consumption</a:t>
            </a:r>
          </a:p>
          <a:p>
            <a:pPr marL="0" marR="0" lvl="0" indent="0" algn="l" rtl="0">
              <a:lnSpc>
                <a:spcPct val="100000"/>
              </a:lnSpc>
              <a:spcBef>
                <a:spcPts val="0"/>
              </a:spcBef>
              <a:spcAft>
                <a:spcPts val="0"/>
              </a:spcAft>
              <a:buClr>
                <a:srgbClr val="002776"/>
              </a:buClr>
              <a:buSzPts val="3600"/>
              <a:buFont typeface="Verdana"/>
              <a:buNone/>
            </a:pPr>
            <a:endParaRPr lang="en-IN" sz="3200" b="1" dirty="0">
              <a:latin typeface="Times New Roman" panose="02020603050405020304" pitchFamily="18" charset="0"/>
              <a:ea typeface="Verdana"/>
              <a:cs typeface="Times New Roman" panose="02020603050405020304" pitchFamily="18" charset="0"/>
            </a:endParaRPr>
          </a:p>
          <a:p>
            <a:pPr marL="0" marR="0" lvl="0" indent="0" algn="l" rtl="0">
              <a:lnSpc>
                <a:spcPct val="100000"/>
              </a:lnSpc>
              <a:spcBef>
                <a:spcPts val="0"/>
              </a:spcBef>
              <a:spcAft>
                <a:spcPts val="0"/>
              </a:spcAft>
              <a:buClr>
                <a:srgbClr val="002776"/>
              </a:buClr>
              <a:buSzPts val="36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Team :</a:t>
            </a:r>
          </a:p>
          <a:p>
            <a:pPr marL="0" marR="0" lvl="0" indent="0" algn="l" rtl="0">
              <a:lnSpc>
                <a:spcPct val="100000"/>
              </a:lnSpc>
              <a:spcBef>
                <a:spcPts val="0"/>
              </a:spcBef>
              <a:spcAft>
                <a:spcPts val="0"/>
              </a:spcAft>
              <a:buClr>
                <a:srgbClr val="002776"/>
              </a:buClr>
              <a:buSzPts val="36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Bais </a:t>
            </a:r>
          </a:p>
          <a:p>
            <a:pPr marL="0" marR="0" lvl="0" indent="0" algn="l" rtl="0">
              <a:lnSpc>
                <a:spcPct val="100000"/>
              </a:lnSpc>
              <a:spcBef>
                <a:spcPts val="0"/>
              </a:spcBef>
              <a:spcAft>
                <a:spcPts val="0"/>
              </a:spcAft>
              <a:buClr>
                <a:srgbClr val="002776"/>
              </a:buClr>
              <a:buSzPts val="36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Mr. Rohit Patil</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Tanvi Davare</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Wagh</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Prashant Jadhav</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Akshay Kamble</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Mentors</a:t>
            </a:r>
            <a:r>
              <a:rPr lang="en-US" sz="2400" b="1" dirty="0">
                <a:solidFill>
                  <a:schemeClr val="accent5"/>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Rajshekar Sir</a:t>
            </a:r>
          </a:p>
          <a:p>
            <a:pPr marL="0" marR="0" lvl="0" indent="0" algn="l" rtl="0">
              <a:lnSpc>
                <a:spcPct val="100000"/>
              </a:lnSpc>
              <a:spcBef>
                <a:spcPts val="0"/>
              </a:spcBef>
              <a:spcAft>
                <a:spcPts val="0"/>
              </a:spcAft>
              <a:buClr>
                <a:srgbClr val="002776"/>
              </a:buClr>
              <a:buSzPts val="24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Pallavi Mam</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Date :11/04/2022</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9787367" y="13957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12444" y="5227915"/>
            <a:ext cx="8998498" cy="1477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From this histogram, we observe that, the peak of </a:t>
            </a:r>
            <a:r>
              <a:rPr lang="en-US" sz="1800" b="1" dirty="0">
                <a:solidFill>
                  <a:schemeClr val="dk1"/>
                </a:solidFill>
                <a:latin typeface="Times New Roman" panose="02020603050405020304" pitchFamily="18" charset="0"/>
                <a:cs typeface="Times New Roman" panose="02020603050405020304" pitchFamily="18" charset="0"/>
                <a:sym typeface="Century Gothic"/>
              </a:rPr>
              <a:t>spring</a:t>
            </a:r>
            <a:r>
              <a:rPr lang="en-US" sz="1800"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spring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Leptokurtic</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peak of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summer</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summer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P</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latykurtic</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While energy consumed by people in fall and winter season follows normal distribution.</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42" name="Picture 2">
            <a:extLst>
              <a:ext uri="{FF2B5EF4-FFF2-40B4-BE49-F238E27FC236}">
                <a16:creationId xmlns:a16="http://schemas.microsoft.com/office/drawing/2014/main" id="{563711F2-1720-6B28-808A-3605F261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44" y="932511"/>
            <a:ext cx="8958805" cy="3874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DBCA8B-B2AF-1A1B-78F9-5C74878982E6}"/>
              </a:ext>
            </a:extLst>
          </p:cNvPr>
          <p:cNvSpPr>
            <a:spLocks noGrp="1"/>
          </p:cNvSpPr>
          <p:nvPr>
            <p:ph type="title"/>
          </p:nvPr>
        </p:nvSpPr>
        <p:spPr>
          <a:xfrm>
            <a:off x="112443" y="202282"/>
            <a:ext cx="5826020"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Season wise power Consumption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4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2751" y="5501078"/>
            <a:ext cx="8998498"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line chart, we say that there is </a:t>
            </a:r>
            <a:r>
              <a:rPr lang="en-US" sz="1800" dirty="0">
                <a:solidFill>
                  <a:srgbClr val="FF0000"/>
                </a:solidFill>
                <a:latin typeface="Times New Roman" panose="02020603050405020304" pitchFamily="18" charset="0"/>
                <a:cs typeface="Times New Roman" panose="02020603050405020304" pitchFamily="18" charset="0"/>
                <a:sym typeface="Century Gothic"/>
              </a:rPr>
              <a:t>no regular patterns</a:t>
            </a:r>
            <a:r>
              <a:rPr lang="en-US" sz="1800" dirty="0">
                <a:solidFill>
                  <a:schemeClr val="tx1"/>
                </a:solidFill>
                <a:latin typeface="Times New Roman" panose="02020603050405020304" pitchFamily="18" charset="0"/>
                <a:cs typeface="Times New Roman" panose="02020603050405020304" pitchFamily="18" charset="0"/>
                <a:sym typeface="Century Gothic"/>
              </a:rPr>
              <a:t> of energy usage while plotting m</a:t>
            </a:r>
            <a:r>
              <a:rPr lang="en-US" sz="1800" dirty="0">
                <a:solidFill>
                  <a:schemeClr val="tx1"/>
                </a:solidFill>
                <a:latin typeface="Times New Roman" panose="02020603050405020304" pitchFamily="18" charset="0"/>
                <a:cs typeface="Times New Roman" panose="02020603050405020304" pitchFamily="18" charset="0"/>
              </a:rPr>
              <a:t>onthly usage across years </a:t>
            </a:r>
            <a:r>
              <a:rPr lang="en-US" sz="1800" dirty="0">
                <a:solidFill>
                  <a:schemeClr val="tx1"/>
                </a:solidFill>
                <a:latin typeface="Times New Roman" panose="02020603050405020304" pitchFamily="18" charset="0"/>
                <a:cs typeface="Times New Roman" panose="02020603050405020304" pitchFamily="18" charset="0"/>
                <a:sym typeface="Century Gothic"/>
              </a:rPr>
              <a:t>, but we see that, in </a:t>
            </a:r>
            <a:r>
              <a:rPr lang="en-US" sz="1800" b="1" dirty="0">
                <a:solidFill>
                  <a:schemeClr val="tx1"/>
                </a:solidFill>
                <a:latin typeface="Times New Roman" panose="02020603050405020304" pitchFamily="18" charset="0"/>
                <a:cs typeface="Times New Roman" panose="02020603050405020304" pitchFamily="18" charset="0"/>
                <a:sym typeface="Century Gothic"/>
              </a:rPr>
              <a:t>February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there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rgbClr val="00B050"/>
                </a:solidFill>
                <a:latin typeface="Times New Roman" panose="02020603050405020304" pitchFamily="18" charset="0"/>
                <a:cs typeface="Times New Roman" panose="02020603050405020304" pitchFamily="18" charset="0"/>
                <a:sym typeface="Century Gothic"/>
              </a:rPr>
              <a:t>variance</a:t>
            </a:r>
            <a:r>
              <a:rPr lang="en-US" sz="1800" dirty="0">
                <a:solidFill>
                  <a:schemeClr val="tx1"/>
                </a:solidFill>
                <a:latin typeface="Times New Roman" panose="02020603050405020304" pitchFamily="18" charset="0"/>
                <a:cs typeface="Times New Roman" panose="02020603050405020304" pitchFamily="18" charset="0"/>
                <a:sym typeface="Century Gothic"/>
              </a:rPr>
              <a:t> in energy usage while in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it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117FCC86-F83B-D6BA-3286-F1A752A9D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7" y="1092989"/>
            <a:ext cx="8958805" cy="4086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8AA570-B6E6-F3F4-FF81-F7B74126D3B7}"/>
              </a:ext>
            </a:extLst>
          </p:cNvPr>
          <p:cNvSpPr>
            <a:spLocks noGrp="1"/>
          </p:cNvSpPr>
          <p:nvPr>
            <p:ph type="title"/>
          </p:nvPr>
        </p:nvSpPr>
        <p:spPr>
          <a:xfrm>
            <a:off x="72751" y="251716"/>
            <a:ext cx="5600462"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Monthly Consumption across years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06537" y="5003469"/>
            <a:ext cx="885226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months,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 </a:t>
            </a:r>
            <a:r>
              <a:rPr lang="en-US" sz="1800" dirty="0">
                <a:solidFill>
                  <a:schemeClr val="tx1"/>
                </a:solidFill>
                <a:latin typeface="Times New Roman" panose="02020603050405020304" pitchFamily="18" charset="0"/>
                <a:cs typeface="Times New Roman" panose="02020603050405020304" pitchFamily="18" charset="0"/>
                <a:sym typeface="Century Gothic"/>
              </a:rPr>
              <a:t> the line goes </a:t>
            </a:r>
            <a:r>
              <a:rPr lang="en-US" sz="1800" dirty="0">
                <a:solidFill>
                  <a:srgbClr val="00B050"/>
                </a:solidFill>
                <a:latin typeface="Times New Roman" panose="02020603050405020304" pitchFamily="18" charset="0"/>
                <a:cs typeface="Times New Roman" panose="02020603050405020304" pitchFamily="18" charset="0"/>
                <a:sym typeface="Century Gothic"/>
              </a:rPr>
              <a:t>up</a:t>
            </a:r>
            <a:r>
              <a:rPr lang="en-US" sz="1800" dirty="0">
                <a:solidFill>
                  <a:schemeClr val="tx1"/>
                </a:solidFill>
                <a:latin typeface="Times New Roman" panose="02020603050405020304" pitchFamily="18" charset="0"/>
                <a:cs typeface="Times New Roman" panose="02020603050405020304" pitchFamily="18" charset="0"/>
                <a:sym typeface="Century Gothic"/>
              </a:rPr>
              <a:t> drastically, and in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a:t>
            </a:r>
            <a:r>
              <a:rPr lang="en-US" sz="1800" dirty="0">
                <a:solidFill>
                  <a:schemeClr val="tx1"/>
                </a:solidFill>
                <a:latin typeface="Times New Roman" panose="02020603050405020304" pitchFamily="18" charset="0"/>
                <a:cs typeface="Times New Roman" panose="02020603050405020304" pitchFamily="18" charset="0"/>
                <a:sym typeface="Century Gothic"/>
              </a:rPr>
              <a:t> it goes </a:t>
            </a:r>
            <a:r>
              <a:rPr lang="en-US" sz="1800" dirty="0">
                <a:solidFill>
                  <a:srgbClr val="FF0000"/>
                </a:solidFill>
                <a:latin typeface="Times New Roman" panose="02020603050405020304" pitchFamily="18" charset="0"/>
                <a:cs typeface="Times New Roman" panose="02020603050405020304" pitchFamily="18" charset="0"/>
                <a:sym typeface="Century Gothic"/>
              </a:rPr>
              <a:t>down</a:t>
            </a:r>
            <a:r>
              <a:rPr lang="en-US" sz="1800" dirty="0">
                <a:solidFill>
                  <a:schemeClr val="tx1"/>
                </a:solidFill>
                <a:latin typeface="Times New Roman" panose="02020603050405020304" pitchFamily="18" charset="0"/>
                <a:cs typeface="Times New Roman" panose="02020603050405020304" pitchFamily="18" charset="0"/>
                <a:sym typeface="Century Gothic"/>
              </a:rPr>
              <a:t> slightly, from this we can say that, the energy consumed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a:t>
            </a:r>
            <a:r>
              <a:rPr lang="en-US" sz="1800" dirty="0">
                <a:solidFill>
                  <a:schemeClr val="tx1"/>
                </a:solidFill>
                <a:latin typeface="Times New Roman" panose="02020603050405020304" pitchFamily="18" charset="0"/>
                <a:cs typeface="Times New Roman" panose="02020603050405020304" pitchFamily="18" charset="0"/>
                <a:sym typeface="Century Gothic"/>
              </a:rPr>
              <a:t> is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increased</a:t>
            </a:r>
            <a:r>
              <a:rPr lang="en-US" sz="1800" dirty="0">
                <a:solidFill>
                  <a:schemeClr val="tx1"/>
                </a:solidFill>
                <a:latin typeface="Times New Roman" panose="02020603050405020304" pitchFamily="18" charset="0"/>
                <a:cs typeface="Times New Roman" panose="02020603050405020304" pitchFamily="18" charset="0"/>
                <a:sym typeface="Century Gothic"/>
              </a:rPr>
              <a:t> significantly.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 to January</a:t>
            </a:r>
            <a:r>
              <a:rPr lang="en-US" sz="1800" dirty="0">
                <a:solidFill>
                  <a:schemeClr val="tx1"/>
                </a:solidFill>
                <a:latin typeface="Times New Roman" panose="02020603050405020304" pitchFamily="18" charset="0"/>
                <a:cs typeface="Times New Roman" panose="02020603050405020304" pitchFamily="18" charset="0"/>
                <a:sym typeface="Century Gothic"/>
              </a:rPr>
              <a:t> there is again drastic change in energy consumption line. In </a:t>
            </a:r>
            <a:r>
              <a:rPr lang="en-US" sz="1800" b="1" dirty="0">
                <a:solidFill>
                  <a:schemeClr val="tx1"/>
                </a:solidFill>
                <a:latin typeface="Times New Roman" panose="02020603050405020304" pitchFamily="18" charset="0"/>
                <a:cs typeface="Times New Roman" panose="02020603050405020304" pitchFamily="18" charset="0"/>
                <a:sym typeface="Century Gothic"/>
              </a:rPr>
              <a:t>January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energy consumption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as compared to other months.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After January energy usage shows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downwards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trend indicating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use of electricity.</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098" name="Picture 2">
            <a:extLst>
              <a:ext uri="{FF2B5EF4-FFF2-40B4-BE49-F238E27FC236}">
                <a16:creationId xmlns:a16="http://schemas.microsoft.com/office/drawing/2014/main" id="{1C9021D9-5DF5-C7A2-7340-0B92DAD9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8" y="1337186"/>
            <a:ext cx="8852267" cy="3395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9C9FAC-5B47-B1C3-7201-95858D056728}"/>
              </a:ext>
            </a:extLst>
          </p:cNvPr>
          <p:cNvSpPr>
            <a:spLocks noGrp="1"/>
          </p:cNvSpPr>
          <p:nvPr>
            <p:ph type="title"/>
          </p:nvPr>
        </p:nvSpPr>
        <p:spPr>
          <a:xfrm>
            <a:off x="106537" y="511931"/>
            <a:ext cx="5600462"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Monthly energy consumption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3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108155" y="511604"/>
            <a:ext cx="62001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Energy Consumption by Seasons:</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87" name="Google Shape;387;p7"/>
          <p:cNvSpPr txBox="1"/>
          <p:nvPr/>
        </p:nvSpPr>
        <p:spPr>
          <a:xfrm>
            <a:off x="185195" y="5250147"/>
            <a:ext cx="877361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season, we see that, the energy used by peoples in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and summer</a:t>
            </a:r>
            <a:r>
              <a:rPr lang="en-US" sz="1800" dirty="0">
                <a:solidFill>
                  <a:schemeClr val="tx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than in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 and fall</a:t>
            </a:r>
            <a:r>
              <a:rPr lang="en-US" sz="1800" dirty="0">
                <a:solidFill>
                  <a:schemeClr val="tx1"/>
                </a:solidFill>
                <a:latin typeface="Times New Roman" panose="02020603050405020304" pitchFamily="18" charset="0"/>
                <a:cs typeface="Times New Roman" panose="02020603050405020304" pitchFamily="18" charset="0"/>
                <a:sym typeface="Century Gothic"/>
              </a:rPr>
              <a:t> seasons.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the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winter of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a</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nd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spring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season has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lowest</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energy consumption.</a:t>
            </a:r>
            <a:endParaRPr lang="en-US"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122" name="Picture 2">
            <a:extLst>
              <a:ext uri="{FF2B5EF4-FFF2-40B4-BE49-F238E27FC236}">
                <a16:creationId xmlns:a16="http://schemas.microsoft.com/office/drawing/2014/main" id="{C63E6FFD-56A3-1248-E223-B815C89DD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55" y="1180198"/>
            <a:ext cx="88506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8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3" y="5469422"/>
            <a:ext cx="8862100"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When we plot total energy consumed by people from </a:t>
            </a:r>
            <a:r>
              <a:rPr lang="en-US" sz="1800" b="1" dirty="0">
                <a:solidFill>
                  <a:schemeClr val="dk1"/>
                </a:solidFill>
                <a:latin typeface="Times New Roman" panose="02020603050405020304" pitchFamily="18" charset="0"/>
                <a:cs typeface="Times New Roman" panose="02020603050405020304" pitchFamily="18" charset="0"/>
                <a:sym typeface="Century Gothic"/>
              </a:rPr>
              <a:t>2002-2018</a:t>
            </a:r>
            <a:r>
              <a:rPr lang="en-US" sz="1800" dirty="0">
                <a:solidFill>
                  <a:schemeClr val="dk1"/>
                </a:solidFill>
                <a:latin typeface="Times New Roman" panose="02020603050405020304" pitchFamily="18" charset="0"/>
                <a:cs typeface="Times New Roman" panose="02020603050405020304" pitchFamily="18" charset="0"/>
                <a:sym typeface="Century Gothic"/>
              </a:rPr>
              <a:t>, we see that, people used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electricity in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of year.</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While </a:t>
            </a:r>
            <a:r>
              <a:rPr lang="en-US" sz="1800" dirty="0">
                <a:solidFill>
                  <a:schemeClr val="dk1"/>
                </a:solidFill>
                <a:latin typeface="Times New Roman" panose="02020603050405020304" pitchFamily="18" charset="0"/>
                <a:cs typeface="Times New Roman" panose="02020603050405020304" pitchFamily="18" charset="0"/>
                <a:sym typeface="Century Gothic"/>
              </a:rPr>
              <a:t>electricity</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used in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2</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nd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4</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th</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very 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as compared to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1</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3</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quarters.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Google Shape;383;p7">
            <a:extLst>
              <a:ext uri="{FF2B5EF4-FFF2-40B4-BE49-F238E27FC236}">
                <a16:creationId xmlns:a16="http://schemas.microsoft.com/office/drawing/2014/main" id="{9450B0B0-70D8-CE8C-4C1B-E9CF3A7690FD}"/>
              </a:ext>
            </a:extLst>
          </p:cNvPr>
          <p:cNvSpPr txBox="1"/>
          <p:nvPr/>
        </p:nvSpPr>
        <p:spPr>
          <a:xfrm>
            <a:off x="185195" y="305924"/>
            <a:ext cx="552326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Quarterly energy </a:t>
            </a:r>
            <a:r>
              <a:rPr lang="en-US" sz="2800" b="1" dirty="0">
                <a:solidFill>
                  <a:schemeClr val="accent5"/>
                </a:solidFill>
                <a:latin typeface="Times New Roman" panose="02020603050405020304" pitchFamily="18" charset="0"/>
                <a:cs typeface="Times New Roman" panose="02020603050405020304" pitchFamily="18" charset="0"/>
              </a:rPr>
              <a:t>c</a:t>
            </a: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122" name="Picture 2">
            <a:extLst>
              <a:ext uri="{FF2B5EF4-FFF2-40B4-BE49-F238E27FC236}">
                <a16:creationId xmlns:a16="http://schemas.microsoft.com/office/drawing/2014/main" id="{2F2B6327-EE5F-859F-959B-2448EF42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4" y="973228"/>
            <a:ext cx="8862101" cy="4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6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86871" y="5265938"/>
            <a:ext cx="8871933"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average energy consumption over year, we see that </a:t>
            </a:r>
            <a:r>
              <a:rPr lang="en-US" sz="1800" b="1" dirty="0">
                <a:solidFill>
                  <a:schemeClr val="tx1"/>
                </a:solidFill>
                <a:latin typeface="Times New Roman" panose="02020603050405020304" pitchFamily="18" charset="0"/>
                <a:cs typeface="Times New Roman" panose="02020603050405020304" pitchFamily="18" charset="0"/>
                <a:sym typeface="Century Gothic"/>
              </a:rPr>
              <a:t>2005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2018</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a:t>
            </a:r>
            <a:r>
              <a:rPr lang="en-US" sz="1800" b="1" dirty="0">
                <a:solidFill>
                  <a:schemeClr val="tx1"/>
                </a:solidFill>
                <a:latin typeface="Times New Roman" panose="02020603050405020304" pitchFamily="18" charset="0"/>
                <a:cs typeface="Times New Roman" panose="02020603050405020304" pitchFamily="18" charset="0"/>
                <a:sym typeface="Century Gothic"/>
              </a:rPr>
              <a:t>2009</a:t>
            </a:r>
            <a:r>
              <a:rPr lang="en-US" sz="1800" dirty="0">
                <a:solidFill>
                  <a:schemeClr val="tx1"/>
                </a:solidFill>
                <a:latin typeface="Times New Roman" panose="02020603050405020304" pitchFamily="18" charset="0"/>
                <a:cs typeface="Times New Roman" panose="02020603050405020304" pitchFamily="18" charset="0"/>
                <a:sym typeface="Century Gothic"/>
              </a:rPr>
              <a:t> we have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2012</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2006 to 2016</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chemeClr val="tx1"/>
                </a:solidFill>
                <a:latin typeface="Times New Roman" panose="02020603050405020304" pitchFamily="18" charset="0"/>
                <a:cs typeface="Times New Roman" panose="02020603050405020304" pitchFamily="18" charset="0"/>
                <a:sym typeface="Century Gothic"/>
              </a:rPr>
              <a:t>energy consumption doesn’t show drastic changes.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2017</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the power consumption seems to be </a:t>
            </a:r>
            <a:r>
              <a:rPr lang="en-US" sz="1800" b="0" i="0" u="none" strike="noStrike" cap="none" dirty="0">
                <a:solidFill>
                  <a:srgbClr val="00B050"/>
                </a:solidFill>
                <a:latin typeface="Times New Roman" panose="02020603050405020304" pitchFamily="18" charset="0"/>
                <a:cs typeface="Times New Roman" panose="02020603050405020304" pitchFamily="18" charset="0"/>
                <a:sym typeface="Century Gothic"/>
              </a:rPr>
              <a:t>increasing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7172" name="Picture 4">
            <a:extLst>
              <a:ext uri="{FF2B5EF4-FFF2-40B4-BE49-F238E27FC236}">
                <a16:creationId xmlns:a16="http://schemas.microsoft.com/office/drawing/2014/main" id="{40C27A2B-8C7A-AB48-793F-54C00FB57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72" y="1034498"/>
            <a:ext cx="8871933"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3;p7">
            <a:extLst>
              <a:ext uri="{FF2B5EF4-FFF2-40B4-BE49-F238E27FC236}">
                <a16:creationId xmlns:a16="http://schemas.microsoft.com/office/drawing/2014/main" id="{4A7D16E2-1B6C-67D0-6E67-621DAC8F3741}"/>
              </a:ext>
            </a:extLst>
          </p:cNvPr>
          <p:cNvSpPr txBox="1"/>
          <p:nvPr/>
        </p:nvSpPr>
        <p:spPr>
          <a:xfrm>
            <a:off x="86871" y="249871"/>
            <a:ext cx="664270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Average energy </a:t>
            </a:r>
            <a:r>
              <a:rPr lang="en-US" sz="2800" b="1" dirty="0">
                <a:solidFill>
                  <a:schemeClr val="accent5"/>
                </a:solidFill>
                <a:latin typeface="Times New Roman" panose="02020603050405020304" pitchFamily="18" charset="0"/>
                <a:cs typeface="Times New Roman" panose="02020603050405020304" pitchFamily="18" charset="0"/>
              </a:rPr>
              <a:t>c</a:t>
            </a: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 over years:</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367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When we plot percentage change energy consumption over the months, then we see that,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August</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June</a:t>
            </a:r>
            <a:r>
              <a:rPr lang="en-US" sz="2000" dirty="0">
                <a:solidFill>
                  <a:schemeClr val="dk1"/>
                </a:solidFill>
                <a:latin typeface="Times New Roman" panose="02020603050405020304" pitchFamily="18" charset="0"/>
                <a:cs typeface="Times New Roman" panose="02020603050405020304" pitchFamily="18" charset="0"/>
                <a:sym typeface="Century Gothic"/>
              </a:rPr>
              <a:t>.</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70748"/>
            <a:ext cx="1187051" cy="411359"/>
          </a:xfrm>
          <a:prstGeom prst="rect">
            <a:avLst/>
          </a:prstGeom>
          <a:noFill/>
          <a:ln>
            <a:noFill/>
          </a:ln>
        </p:spPr>
      </p:pic>
      <p:sp>
        <p:nvSpPr>
          <p:cNvPr id="2" name="Google Shape;383;p7">
            <a:extLst>
              <a:ext uri="{FF2B5EF4-FFF2-40B4-BE49-F238E27FC236}">
                <a16:creationId xmlns:a16="http://schemas.microsoft.com/office/drawing/2014/main" id="{879D6E0A-9A7A-1E17-DEFF-6E5E8D78D6D7}"/>
              </a:ext>
            </a:extLst>
          </p:cNvPr>
          <p:cNvSpPr txBox="1"/>
          <p:nvPr/>
        </p:nvSpPr>
        <p:spPr>
          <a:xfrm>
            <a:off x="74968" y="276427"/>
            <a:ext cx="586164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months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10242" name="Picture 2">
            <a:extLst>
              <a:ext uri="{FF2B5EF4-FFF2-40B4-BE49-F238E27FC236}">
                <a16:creationId xmlns:a16="http://schemas.microsoft.com/office/drawing/2014/main" id="{A7A46023-9C06-A796-8AFE-DD38D1ED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8" y="984250"/>
            <a:ext cx="8883837" cy="44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3ABEBD-0535-7897-111B-F2207116D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4" y="953433"/>
            <a:ext cx="8948976" cy="4208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3;p7">
            <a:extLst>
              <a:ext uri="{FF2B5EF4-FFF2-40B4-BE49-F238E27FC236}">
                <a16:creationId xmlns:a16="http://schemas.microsoft.com/office/drawing/2014/main" id="{F3431E8B-6E9B-B554-043C-E5FFFE79035B}"/>
              </a:ext>
            </a:extLst>
          </p:cNvPr>
          <p:cNvSpPr txBox="1"/>
          <p:nvPr/>
        </p:nvSpPr>
        <p:spPr>
          <a:xfrm>
            <a:off x="116808" y="256632"/>
            <a:ext cx="586164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B2101341-72DF-D0DD-7D7C-F7C2F2DFE5F6}"/>
              </a:ext>
            </a:extLst>
          </p:cNvPr>
          <p:cNvPicPr preferRelativeResize="0"/>
          <p:nvPr/>
        </p:nvPicPr>
        <p:blipFill rotWithShape="1">
          <a:blip r:embed="rId3">
            <a:alphaModFix/>
          </a:blip>
          <a:srcRect/>
          <a:stretch/>
        </p:blipFill>
        <p:spPr>
          <a:xfrm>
            <a:off x="7850415" y="50953"/>
            <a:ext cx="1187051" cy="411359"/>
          </a:xfrm>
          <a:prstGeom prst="rect">
            <a:avLst/>
          </a:prstGeom>
          <a:noFill/>
          <a:ln>
            <a:noFill/>
          </a:ln>
        </p:spPr>
      </p:pic>
      <p:sp>
        <p:nvSpPr>
          <p:cNvPr id="6" name="Google Shape;387;p7">
            <a:extLst>
              <a:ext uri="{FF2B5EF4-FFF2-40B4-BE49-F238E27FC236}">
                <a16:creationId xmlns:a16="http://schemas.microsoft.com/office/drawing/2014/main" id="{FAF2C73D-7587-076F-782F-ECFA9E8FA308}"/>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While plotting percentage change energy consumption over the years we see that, for </a:t>
            </a:r>
            <a:r>
              <a:rPr lang="en-US" sz="2000" b="1" dirty="0">
                <a:solidFill>
                  <a:schemeClr val="dk1"/>
                </a:solidFill>
                <a:latin typeface="Times New Roman" panose="02020603050405020304" pitchFamily="18" charset="0"/>
                <a:cs typeface="Times New Roman" panose="02020603050405020304" pitchFamily="18" charset="0"/>
                <a:sym typeface="Century Gothic"/>
              </a:rPr>
              <a:t>2003</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in </a:t>
            </a:r>
            <a:r>
              <a:rPr lang="en-US" sz="2000" b="1" dirty="0">
                <a:solidFill>
                  <a:schemeClr val="dk1"/>
                </a:solidFill>
                <a:latin typeface="Times New Roman" panose="02020603050405020304" pitchFamily="18" charset="0"/>
                <a:cs typeface="Times New Roman" panose="02020603050405020304" pitchFamily="18" charset="0"/>
                <a:sym typeface="Century Gothic"/>
              </a:rPr>
              <a:t>2018</a:t>
            </a:r>
            <a:r>
              <a:rPr lang="en-US" sz="2000" dirty="0">
                <a:solidFill>
                  <a:schemeClr val="dk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For rest of the y</a:t>
            </a:r>
            <a:r>
              <a:rPr lang="en-US" sz="2000" dirty="0">
                <a:solidFill>
                  <a:schemeClr val="dk1"/>
                </a:solidFill>
                <a:latin typeface="Times New Roman" panose="02020603050405020304" pitchFamily="18" charset="0"/>
                <a:cs typeface="Times New Roman" panose="02020603050405020304" pitchFamily="18" charset="0"/>
                <a:sym typeface="Century Gothic"/>
              </a:rPr>
              <a:t>ears the percentage change is between </a:t>
            </a:r>
            <a:r>
              <a:rPr lang="en-US" sz="2000" b="1" dirty="0">
                <a:solidFill>
                  <a:schemeClr val="dk1"/>
                </a:solidFill>
                <a:latin typeface="Times New Roman" panose="02020603050405020304" pitchFamily="18" charset="0"/>
                <a:cs typeface="Times New Roman" panose="02020603050405020304" pitchFamily="18" charset="0"/>
                <a:sym typeface="Century Gothic"/>
              </a:rPr>
              <a:t>0.1 to -0.1 </a:t>
            </a:r>
            <a:r>
              <a:rPr lang="en-US" sz="2000" dirty="0">
                <a:solidFill>
                  <a:schemeClr val="dk1"/>
                </a:solidFill>
                <a:latin typeface="Times New Roman" panose="02020603050405020304" pitchFamily="18" charset="0"/>
                <a:cs typeface="Times New Roman" panose="02020603050405020304" pitchFamily="18" charset="0"/>
                <a:sym typeface="Century Gothic"/>
              </a:rPr>
              <a:t>range.</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5277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75112"/>
            <a:ext cx="620507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Decomposition of time series:</a:t>
            </a: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additive decomposition with period 1 we see that,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050" name="Picture 2">
            <a:extLst>
              <a:ext uri="{FF2B5EF4-FFF2-40B4-BE49-F238E27FC236}">
                <a16:creationId xmlns:a16="http://schemas.microsoft.com/office/drawing/2014/main" id="{9C8DD875-3FD7-C3E0-D24B-C204F5B7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38" y="816827"/>
            <a:ext cx="8040028" cy="437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26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157591"/>
            <a:ext cx="620507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Decomposition of time series:</a:t>
            </a: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6" name="Picture 2">
            <a:extLst>
              <a:ext uri="{FF2B5EF4-FFF2-40B4-BE49-F238E27FC236}">
                <a16:creationId xmlns:a16="http://schemas.microsoft.com/office/drawing/2014/main" id="{E08ADBA6-9656-7F47-B6B2-7C19DF34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33" y="910846"/>
            <a:ext cx="8456533" cy="395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0D0D5-518F-C25B-D269-D71BB50330F7}"/>
              </a:ext>
            </a:extLst>
          </p:cNvPr>
          <p:cNvSpPr txBox="1"/>
          <p:nvPr/>
        </p:nvSpPr>
        <p:spPr>
          <a:xfrm>
            <a:off x="343733" y="5439322"/>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multiplicative decomposition with period 1 we see that, The same result appears.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0369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278114"/>
            <a:ext cx="369869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Business Problem:</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40" name="Google Shape;340;p2"/>
          <p:cNvSpPr txBox="1"/>
          <p:nvPr/>
        </p:nvSpPr>
        <p:spPr>
          <a:xfrm>
            <a:off x="-20195" y="4356261"/>
            <a:ext cx="8979000" cy="199281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Split the last year into a test set- can you build a model to predict energy consumption?</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Find trends in energy consumption around hours of the day, holidays, or long term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Understand how daily trends change depending of the time of year. Summer trends are very different than winter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Forecast for next 30 days.</a:t>
            </a:r>
            <a:endParaRPr lang="en-IN" sz="1800" dirty="0">
              <a:effectLst/>
              <a:latin typeface="Times New Roman" panose="02020603050405020304" pitchFamily="18" charset="0"/>
              <a:ea typeface="Noto Sans Symbols"/>
              <a:cs typeface="Times New Roman" panose="02020603050405020304" pitchFamily="18" charset="0"/>
            </a:endParaRPr>
          </a:p>
        </p:txBody>
      </p:sp>
      <p:sp>
        <p:nvSpPr>
          <p:cNvPr id="341" name="Google Shape;341;p2"/>
          <p:cNvSpPr txBox="1"/>
          <p:nvPr/>
        </p:nvSpPr>
        <p:spPr>
          <a:xfrm>
            <a:off x="88791" y="3600333"/>
            <a:ext cx="1544236"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Times New Roman" panose="02020603050405020304" pitchFamily="18" charset="0"/>
                <a:ea typeface="Century Gothic"/>
                <a:cs typeface="Times New Roman" panose="02020603050405020304" pitchFamily="18" charset="0"/>
                <a:sym typeface="Century Gothic"/>
              </a:rPr>
              <a:t>Objective:</a:t>
            </a:r>
            <a:endParaRPr sz="2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119613" y="1259487"/>
            <a:ext cx="8839192" cy="1985118"/>
          </a:xfrm>
          <a:prstGeom prst="rect">
            <a:avLst/>
          </a:prstGeom>
          <a:noFill/>
          <a:ln>
            <a:noFill/>
          </a:ln>
        </p:spPr>
        <p:txBody>
          <a:bodyPr spcFirstLastPara="1" wrap="square" lIns="91425" tIns="45700" rIns="91425" bIns="45700" anchor="t" anchorCtr="0">
            <a:spAutoFit/>
          </a:bodyPr>
          <a:lstStyle/>
          <a:p>
            <a:pPr>
              <a:lnSpc>
                <a:spcPct val="115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PJM Hourly Energy Consumption Data </a:t>
            </a:r>
            <a:r>
              <a:rPr lang="en-IN" sz="2000" dirty="0">
                <a:effectLst/>
                <a:latin typeface="Times New Roman" panose="02020603050405020304" pitchFamily="18" charset="0"/>
                <a:ea typeface="Arial" panose="020B0604020202020204" pitchFamily="34" charset="0"/>
                <a:cs typeface="Times New Roman" panose="02020603050405020304" pitchFamily="18" charset="0"/>
              </a:rPr>
              <a:t>:</a:t>
            </a:r>
          </a:p>
          <a:p>
            <a:r>
              <a:rPr lang="en-IN" sz="2000" dirty="0">
                <a:effectLst/>
                <a:latin typeface="Times New Roman" panose="02020603050405020304" pitchFamily="18" charset="0"/>
                <a:ea typeface="Arial" panose="020B0604020202020204" pitchFamily="34" charset="0"/>
                <a:cs typeface="Times New Roman" panose="02020603050405020304" pitchFamily="18" charset="0"/>
              </a:rPr>
              <a:t>	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0" y="253821"/>
            <a:ext cx="562476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Test for stationarity (adfuller test)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739C767F-F519-090A-CECE-393B804E3169}"/>
              </a:ext>
            </a:extLst>
          </p:cNvPr>
          <p:cNvSpPr txBox="1"/>
          <p:nvPr/>
        </p:nvSpPr>
        <p:spPr>
          <a:xfrm>
            <a:off x="185195" y="919286"/>
            <a:ext cx="8663383" cy="5632311"/>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Statistic: -18.88294663478722</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1" dirty="0">
                <a:solidFill>
                  <a:srgbClr val="00B050"/>
                </a:solidFill>
                <a:latin typeface="Times New Roman" panose="02020603050405020304" pitchFamily="18" charset="0"/>
                <a:cs typeface="Times New Roman" panose="02020603050405020304" pitchFamily="18" charset="0"/>
              </a:rPr>
              <a:t>P</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-value: 0.0</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1" i="0" u="none" strike="noStrike" cap="none" dirty="0">
              <a:solidFill>
                <a:srgbClr val="00863D"/>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 -3.4303959138502256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FF0000"/>
                </a:solidFill>
                <a:latin typeface="Times New Roman" panose="02020603050405020304" pitchFamily="18" charset="0"/>
                <a:cs typeface="Times New Roman" panose="02020603050405020304" pitchFamily="18" charset="0"/>
                <a:sym typeface="Arial"/>
              </a:rPr>
              <a:t>Critical Values: 5%, -2.8615602932690853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10%, -2.5667808013854176</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Test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1) Null hypothesis (H</a:t>
            </a:r>
            <a:r>
              <a:rPr lang="en-US" sz="1200" b="1" i="0" u="none" strike="noStrike" cap="none" dirty="0">
                <a:solidFill>
                  <a:srgbClr val="000000"/>
                </a:solidFill>
                <a:latin typeface="Times New Roman" panose="02020603050405020304" pitchFamily="18" charset="0"/>
                <a:cs typeface="Times New Roman" panose="02020603050405020304" pitchFamily="18" charset="0"/>
                <a:sym typeface="Arial"/>
              </a:rPr>
              <a:t>0</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Data is non-stationary.</a:t>
            </a:r>
          </a:p>
          <a:p>
            <a:pPr marR="0" lvl="0" algn="l" rtl="0">
              <a:lnSpc>
                <a:spcPct val="100000"/>
              </a:lnSpc>
              <a:spcBef>
                <a:spcPts val="0"/>
              </a:spcBef>
              <a:spcAft>
                <a:spcPts val="0"/>
              </a:spcAft>
              <a:buClr>
                <a:schemeClr val="dk1"/>
              </a:buClr>
              <a:buSzPts val="1800"/>
            </a:pPr>
            <a:r>
              <a:rPr lang="en-US" sz="2000" dirty="0">
                <a:latin typeface="Times New Roman" panose="02020603050405020304" pitchFamily="18" charset="0"/>
                <a:cs typeface="Times New Roman" panose="02020603050405020304" pitchFamily="18" charset="0"/>
              </a:rPr>
              <a:t>	          2) Alternate hypothesis (H</a:t>
            </a:r>
            <a:r>
              <a:rPr lang="en-US" sz="12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 Data is stationary.</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R="0" lvl="0" algn="l" rtl="0">
              <a:lnSpc>
                <a:spcPct val="100000"/>
              </a:lnSpc>
              <a:spcBef>
                <a:spcPts val="0"/>
              </a:spcBef>
              <a:spcAft>
                <a:spcPts val="0"/>
              </a:spcAft>
              <a:buClr>
                <a:schemeClr val="dk1"/>
              </a:buClr>
              <a:buSzPts val="18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if p-value &lt; 0.05reject null hypothesis meaning is that the data in stationary</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P-value &lt; 0.05 hence we reject null hypothesis.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Result : </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Data is Stationary</a:t>
            </a:r>
            <a:endParaRPr lang="en-US" sz="2000" b="1" i="0" strike="noStrike" cap="none" dirty="0">
              <a:solidFill>
                <a:srgbClr val="00B05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89641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53220" y="280792"/>
            <a:ext cx="406526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Train-test split :</a:t>
            </a: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FD15563D-A8CF-E2C6-FB6F-A1DCA7398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19" y="1198064"/>
            <a:ext cx="8834511" cy="38065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11998-E76E-4DDB-D06E-E91BFED8B1A1}"/>
              </a:ext>
            </a:extLst>
          </p:cNvPr>
          <p:cNvSpPr txBox="1"/>
          <p:nvPr/>
        </p:nvSpPr>
        <p:spPr>
          <a:xfrm>
            <a:off x="433048" y="5518083"/>
            <a:ext cx="8274854" cy="707886"/>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in our problem statement we split our dataset from </a:t>
            </a:r>
            <a:r>
              <a:rPr lang="en-US" sz="2000" b="1" dirty="0">
                <a:solidFill>
                  <a:srgbClr val="0070C0"/>
                </a:solidFill>
                <a:latin typeface="Times New Roman" panose="02020603050405020304" pitchFamily="18" charset="0"/>
                <a:cs typeface="Times New Roman" panose="02020603050405020304" pitchFamily="18" charset="0"/>
              </a:rPr>
              <a:t>2002-2017</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training</a:t>
            </a:r>
            <a:r>
              <a:rPr lang="en-US" sz="2000" dirty="0">
                <a:latin typeface="Times New Roman" panose="02020603050405020304" pitchFamily="18" charset="0"/>
                <a:cs typeface="Times New Roman" panose="02020603050405020304" pitchFamily="18" charset="0"/>
              </a:rPr>
              <a:t> data and last year </a:t>
            </a:r>
            <a:r>
              <a:rPr lang="en-US" sz="2000" b="1" dirty="0">
                <a:solidFill>
                  <a:srgbClr val="FF0000"/>
                </a:solidFill>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data.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92319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71917" y="132736"/>
            <a:ext cx="4313269"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Model Building </a:t>
            </a:r>
            <a:r>
              <a:rPr lang="en-US" sz="2400" b="1" dirty="0">
                <a:solidFill>
                  <a:schemeClr val="accent5"/>
                </a:solidFill>
                <a:latin typeface="Times New Roman" panose="02020603050405020304" pitchFamily="18" charset="0"/>
                <a:cs typeface="Times New Roman" panose="02020603050405020304" pitchFamily="18" charset="0"/>
              </a:rPr>
              <a:t>:</a:t>
            </a:r>
            <a:endParaRPr lang="en-US"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type="body" idx="1"/>
          </p:nvPr>
        </p:nvSpPr>
        <p:spPr>
          <a:xfrm>
            <a:off x="71917" y="795962"/>
            <a:ext cx="8934431" cy="5899805"/>
          </a:xfrm>
        </p:spPr>
        <p:txBody>
          <a:bodyPr/>
          <a:lstStyle/>
          <a:p>
            <a:pPr marL="285750" indent="-285750" algn="just"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AR Model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autoregressive (AR) model is a time series model that uses past observations to predict future values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ARIMA (Autoregressive Integrated Moving Average) : </a:t>
            </a:r>
            <a:r>
              <a:rPr lang="en-US" sz="1800" b="0" i="0" dirty="0">
                <a:solidFill>
                  <a:schemeClr val="tx1"/>
                </a:solidFill>
                <a:effectLst/>
                <a:latin typeface="Times New Roman" panose="02020603050405020304" pitchFamily="18" charset="0"/>
                <a:cs typeface="Times New Roman" panose="02020603050405020304" pitchFamily="18" charset="0"/>
              </a:rPr>
              <a:t>It is a time series model that combines </a:t>
            </a:r>
            <a:r>
              <a:rPr lang="en-US" sz="1800" b="1" i="0" dirty="0">
                <a:solidFill>
                  <a:schemeClr val="tx1"/>
                </a:solidFill>
                <a:effectLst/>
                <a:latin typeface="Times New Roman" panose="02020603050405020304" pitchFamily="18" charset="0"/>
                <a:cs typeface="Times New Roman" panose="02020603050405020304" pitchFamily="18" charset="0"/>
              </a:rPr>
              <a:t>autoregression(p)</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differencing(d)</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moving average(q) </a:t>
            </a:r>
            <a:r>
              <a:rPr lang="en-US" sz="1800" b="0" i="0" dirty="0">
                <a:solidFill>
                  <a:schemeClr val="tx1"/>
                </a:solidFill>
                <a:effectLst/>
                <a:latin typeface="Times New Roman" panose="02020603050405020304" pitchFamily="18" charset="0"/>
                <a:cs typeface="Times New Roman" panose="02020603050405020304" pitchFamily="18" charset="0"/>
              </a:rPr>
              <a:t>techniques to capture both the linear and non-linear trends in the data.</a:t>
            </a:r>
          </a:p>
          <a:p>
            <a:pPr marL="285750" indent="-285750" algn="just" eaLnBrk="0" fontAlgn="base" hangingPunct="0">
              <a:spcBef>
                <a:spcPct val="0"/>
              </a:spcBef>
              <a:spcAft>
                <a:spcPct val="0"/>
              </a:spcAft>
              <a:buClrTx/>
              <a:buSzTx/>
              <a:buFont typeface="Wingdings" panose="05000000000000000000" pitchFamily="2" charset="2"/>
              <a:buChar char="Ø"/>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SARIMA Model/Seasonal ARIMA (SARIMA) : </a:t>
            </a:r>
            <a:r>
              <a:rPr lang="en-US" sz="1800" b="0" i="0" dirty="0">
                <a:solidFill>
                  <a:schemeClr val="tx1"/>
                </a:solidFill>
                <a:effectLst/>
                <a:latin typeface="Times New Roman" panose="02020603050405020304" pitchFamily="18" charset="0"/>
                <a:cs typeface="Times New Roman" panose="02020603050405020304" pitchFamily="18" charset="0"/>
              </a:rPr>
              <a:t>is an extension of the ARIMA model that takes into account the seasonality of the data. It adds seasonal components to the ARIMA model</a:t>
            </a:r>
            <a:r>
              <a:rPr lang="en-US" sz="1800" dirty="0">
                <a:solidFill>
                  <a:srgbClr val="374151"/>
                </a:solidFill>
                <a:latin typeface="Times New Roman" panose="02020603050405020304" pitchFamily="18" charset="0"/>
                <a:cs typeface="Times New Roman" panose="02020603050405020304" pitchFamily="18" charset="0"/>
              </a:rPr>
              <a:t>.</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Prophet :</a:t>
            </a:r>
            <a:r>
              <a:rPr lang="en-US" sz="1800" b="0" i="0" dirty="0">
                <a:solidFill>
                  <a:schemeClr val="tx1"/>
                </a:solidFill>
                <a:effectLst/>
                <a:latin typeface="Times New Roman" panose="02020603050405020304" pitchFamily="18" charset="0"/>
                <a:cs typeface="Times New Roman" panose="02020603050405020304" pitchFamily="18" charset="0"/>
              </a:rPr>
              <a:t> It is a time series forecasting model developed by </a:t>
            </a:r>
            <a:r>
              <a:rPr lang="en-US" sz="1800" b="1" i="0" dirty="0">
                <a:solidFill>
                  <a:schemeClr val="tx1"/>
                </a:solidFill>
                <a:effectLst/>
                <a:latin typeface="Times New Roman" panose="02020603050405020304" pitchFamily="18" charset="0"/>
                <a:cs typeface="Times New Roman" panose="02020603050405020304" pitchFamily="18" charset="0"/>
              </a:rPr>
              <a:t>Facebook</a:t>
            </a:r>
            <a:r>
              <a:rPr lang="en-US" sz="1800" b="0" i="0" dirty="0">
                <a:solidFill>
                  <a:schemeClr val="tx1"/>
                </a:solidFill>
                <a:effectLst/>
                <a:latin typeface="Times New Roman" panose="02020603050405020304" pitchFamily="18" charset="0"/>
                <a:cs typeface="Times New Roman" panose="02020603050405020304" pitchFamily="18" charset="0"/>
              </a:rPr>
              <a:t>. It is designed to handle time series data with multiple seasonality, as well as missing values and outliers. Prophet uses a decomposable time series model with three main components: </a:t>
            </a:r>
            <a:r>
              <a:rPr lang="en-US" sz="1800" b="1" i="0" dirty="0">
                <a:solidFill>
                  <a:schemeClr val="tx1"/>
                </a:solidFill>
                <a:effectLst/>
                <a:latin typeface="Times New Roman" panose="02020603050405020304" pitchFamily="18" charset="0"/>
                <a:cs typeface="Times New Roman" panose="02020603050405020304" pitchFamily="18" charset="0"/>
              </a:rPr>
              <a:t>trend</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seasonality</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holidays</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285750" indent="-285750" algn="jus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XGBoost </a:t>
            </a:r>
            <a:r>
              <a:rPr lang="en-US" sz="1800" b="1" dirty="0">
                <a:solidFill>
                  <a:schemeClr val="tx1"/>
                </a:solidFill>
                <a:latin typeface="Times New Roman" panose="02020603050405020304" pitchFamily="18" charset="0"/>
                <a:cs typeface="Times New Roman" panose="02020603050405020304" pitchFamily="18" charset="0"/>
              </a:rPr>
              <a:t>(E</a:t>
            </a:r>
            <a:r>
              <a:rPr lang="en-US" sz="1800" b="1" i="0" dirty="0">
                <a:solidFill>
                  <a:schemeClr val="tx1"/>
                </a:solidFill>
                <a:effectLst/>
                <a:latin typeface="Times New Roman" panose="02020603050405020304" pitchFamily="18" charset="0"/>
                <a:cs typeface="Times New Roman" panose="02020603050405020304" pitchFamily="18" charset="0"/>
              </a:rPr>
              <a:t>xtreme Gradient Boosting): </a:t>
            </a:r>
            <a:r>
              <a:rPr lang="en-US" sz="1800" b="0" i="0" dirty="0">
                <a:solidFill>
                  <a:schemeClr val="tx1"/>
                </a:solidFill>
                <a:effectLst/>
                <a:latin typeface="Times New Roman" panose="02020603050405020304" pitchFamily="18" charset="0"/>
                <a:cs typeface="Times New Roman" panose="02020603050405020304" pitchFamily="18" charset="0"/>
              </a:rPr>
              <a:t>It is a machine learning algorithm that is used for both regression and classification tasks. XGBoost uses </a:t>
            </a:r>
            <a:r>
              <a:rPr lang="en-US" sz="1800" b="1" i="0" dirty="0">
                <a:solidFill>
                  <a:schemeClr val="tx1"/>
                </a:solidFill>
                <a:effectLst/>
                <a:latin typeface="Times New Roman" panose="02020603050405020304" pitchFamily="18" charset="0"/>
                <a:cs typeface="Times New Roman" panose="02020603050405020304" pitchFamily="18" charset="0"/>
              </a:rPr>
              <a:t>decision trees as its base learners</a:t>
            </a:r>
            <a:r>
              <a:rPr lang="en-US" sz="1800" b="0" i="0" dirty="0">
                <a:solidFill>
                  <a:schemeClr val="tx1"/>
                </a:solidFill>
                <a:effectLst/>
                <a:latin typeface="Times New Roman" panose="02020603050405020304" pitchFamily="18" charset="0"/>
                <a:cs typeface="Times New Roman" panose="02020603050405020304" pitchFamily="18" charset="0"/>
              </a:rPr>
              <a:t>, and trains them in a gradient boosting framework to minimize a loss function. It is known for its high accuracy and speed, and is widely used for forecasting and other time series applications.</a:t>
            </a:r>
          </a:p>
        </p:txBody>
      </p:sp>
    </p:spTree>
    <p:extLst>
      <p:ext uri="{BB962C8B-B14F-4D97-AF65-F5344CB8AC3E}">
        <p14:creationId xmlns:p14="http://schemas.microsoft.com/office/powerpoint/2010/main" val="103892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F1EB954-1A1C-2C32-C465-55FF980C40C0}"/>
              </a:ext>
            </a:extLst>
          </p:cNvPr>
          <p:cNvSpPr>
            <a:spLocks noGrp="1"/>
          </p:cNvSpPr>
          <p:nvPr>
            <p:ph type="body" idx="1"/>
          </p:nvPr>
        </p:nvSpPr>
        <p:spPr>
          <a:xfrm>
            <a:off x="111567" y="296431"/>
            <a:ext cx="8920866" cy="4161033"/>
          </a:xfrm>
        </p:spPr>
        <p:txBody>
          <a:bodyPr/>
          <a:lstStyle/>
          <a:p>
            <a:pPr>
              <a:buClr>
                <a:schemeClr val="tx1"/>
              </a:buCl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Holt's Method</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Winter's Method</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Simple Exponential Smoothing </a:t>
            </a:r>
            <a:r>
              <a:rPr lang="en-US" dirty="0">
                <a:solidFill>
                  <a:schemeClr val="tx1"/>
                </a:solidFill>
                <a:latin typeface="Times New Roman" panose="02020603050405020304" pitchFamily="18" charset="0"/>
                <a:cs typeface="Times New Roman" panose="02020603050405020304" pitchFamily="18" charset="0"/>
              </a:rPr>
              <a:t>are all types of exponential smoothing model. Exponential smoothing is a popular class of time series forecasting methods that uses the </a:t>
            </a:r>
            <a:r>
              <a:rPr lang="en-US" b="1" dirty="0">
                <a:solidFill>
                  <a:schemeClr val="tx1"/>
                </a:solidFill>
                <a:latin typeface="Times New Roman" panose="02020603050405020304" pitchFamily="18" charset="0"/>
                <a:cs typeface="Times New Roman" panose="02020603050405020304" pitchFamily="18" charset="0"/>
              </a:rPr>
              <a:t>weighted average of past observations </a:t>
            </a:r>
            <a:r>
              <a:rPr lang="en-US" dirty="0">
                <a:solidFill>
                  <a:schemeClr val="tx1"/>
                </a:solidFill>
                <a:latin typeface="Times New Roman" panose="02020603050405020304" pitchFamily="18" charset="0"/>
                <a:cs typeface="Times New Roman" panose="02020603050405020304" pitchFamily="18" charset="0"/>
              </a:rPr>
              <a:t>to make predictions about future values.</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and Winter's Method are extensions of Simple Exponential Smoothing that allow for the modeling of trend and seasonality in the data, respectively.</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t>
            </a:r>
            <a:r>
              <a:rPr lang="en-US" b="1" dirty="0">
                <a:solidFill>
                  <a:schemeClr val="tx1"/>
                </a:solidFill>
                <a:latin typeface="Times New Roman" panose="02020603050405020304" pitchFamily="18" charset="0"/>
                <a:cs typeface="Times New Roman" panose="02020603050405020304" pitchFamily="18" charset="0"/>
              </a:rPr>
              <a:t>adds a trend component </a:t>
            </a:r>
            <a:r>
              <a:rPr lang="en-US" dirty="0">
                <a:solidFill>
                  <a:schemeClr val="tx1"/>
                </a:solidFill>
                <a:latin typeface="Times New Roman" panose="02020603050405020304" pitchFamily="18" charset="0"/>
                <a:cs typeface="Times New Roman" panose="02020603050405020304" pitchFamily="18" charset="0"/>
              </a:rPr>
              <a:t>to the level component of Simple Exponential Smoothing, while Winter's Method adds a </a:t>
            </a:r>
            <a:r>
              <a:rPr lang="en-US" b="1" dirty="0">
                <a:solidFill>
                  <a:schemeClr val="tx1"/>
                </a:solidFill>
                <a:latin typeface="Times New Roman" panose="02020603050405020304" pitchFamily="18" charset="0"/>
                <a:cs typeface="Times New Roman" panose="02020603050405020304" pitchFamily="18" charset="0"/>
              </a:rPr>
              <a:t>seasonal component </a:t>
            </a:r>
            <a:r>
              <a:rPr lang="en-US" dirty="0">
                <a:solidFill>
                  <a:schemeClr val="tx1"/>
                </a:solidFill>
                <a:latin typeface="Times New Roman" panose="02020603050405020304" pitchFamily="18" charset="0"/>
                <a:cs typeface="Times New Roman" panose="02020603050405020304" pitchFamily="18" charset="0"/>
              </a:rPr>
              <a:t>to both the level and trend components.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4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85195" y="159589"/>
            <a:ext cx="6595749"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tx1"/>
                </a:solidFill>
                <a:latin typeface="Times New Roman" panose="02020603050405020304" pitchFamily="18" charset="0"/>
                <a:cs typeface="Times New Roman" panose="02020603050405020304" pitchFamily="18" charset="0"/>
              </a:rPr>
              <a:t>RMSE VALUES</a:t>
            </a:r>
          </a:p>
        </p:txBody>
      </p:sp>
      <p:sp>
        <p:nvSpPr>
          <p:cNvPr id="4" name="TextBox 3">
            <a:extLst>
              <a:ext uri="{FF2B5EF4-FFF2-40B4-BE49-F238E27FC236}">
                <a16:creationId xmlns:a16="http://schemas.microsoft.com/office/drawing/2014/main" id="{13E4A633-94FC-63B6-5B4B-B5244DE74E58}"/>
              </a:ext>
            </a:extLst>
          </p:cNvPr>
          <p:cNvSpPr txBox="1"/>
          <p:nvPr/>
        </p:nvSpPr>
        <p:spPr>
          <a:xfrm>
            <a:off x="2092569" y="1967406"/>
            <a:ext cx="2479431"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graphicFrame>
        <p:nvGraphicFramePr>
          <p:cNvPr id="5" name="Table 5">
            <a:extLst>
              <a:ext uri="{FF2B5EF4-FFF2-40B4-BE49-F238E27FC236}">
                <a16:creationId xmlns:a16="http://schemas.microsoft.com/office/drawing/2014/main" id="{2B17641F-2523-F0AC-F5C5-DA65F8945A67}"/>
              </a:ext>
            </a:extLst>
          </p:cNvPr>
          <p:cNvGraphicFramePr>
            <a:graphicFrameLocks noGrp="1"/>
          </p:cNvGraphicFramePr>
          <p:nvPr>
            <p:extLst>
              <p:ext uri="{D42A27DB-BD31-4B8C-83A1-F6EECF244321}">
                <p14:modId xmlns:p14="http://schemas.microsoft.com/office/powerpoint/2010/main" val="1461445352"/>
              </p:ext>
            </p:extLst>
          </p:nvPr>
        </p:nvGraphicFramePr>
        <p:xfrm>
          <a:off x="1139252" y="996593"/>
          <a:ext cx="6096000" cy="534589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79228712"/>
                    </a:ext>
                  </a:extLst>
                </a:gridCol>
                <a:gridCol w="3048000">
                  <a:extLst>
                    <a:ext uri="{9D8B030D-6E8A-4147-A177-3AD203B41FA5}">
                      <a16:colId xmlns:a16="http://schemas.microsoft.com/office/drawing/2014/main" val="128742505"/>
                    </a:ext>
                  </a:extLst>
                </a:gridCol>
              </a:tblGrid>
              <a:tr h="622677">
                <a:tc>
                  <a:txBody>
                    <a:bodyPr/>
                    <a:lstStyle/>
                    <a:p>
                      <a:r>
                        <a:rPr lang="en-IN" dirty="0">
                          <a:solidFill>
                            <a:schemeClr val="tx1"/>
                          </a:solidFill>
                        </a:rPr>
                        <a:t> </a:t>
                      </a:r>
                      <a:r>
                        <a:rPr lang="en-IN" sz="1800" dirty="0">
                          <a:solidFill>
                            <a:schemeClr val="tx1"/>
                          </a:solidFill>
                        </a:rPr>
                        <a:t>Models</a:t>
                      </a:r>
                    </a:p>
                  </a:txBody>
                  <a:tcPr/>
                </a:tc>
                <a:tc>
                  <a:txBody>
                    <a:bodyPr/>
                    <a:lstStyle/>
                    <a:p>
                      <a:r>
                        <a:rPr lang="en-IN" dirty="0"/>
                        <a:t> </a:t>
                      </a:r>
                      <a:r>
                        <a:rPr lang="en-IN" sz="1800" dirty="0"/>
                        <a:t>RMSE Values</a:t>
                      </a:r>
                    </a:p>
                  </a:txBody>
                  <a:tcPr/>
                </a:tc>
                <a:extLst>
                  <a:ext uri="{0D108BD9-81ED-4DB2-BD59-A6C34878D82A}">
                    <a16:rowId xmlns:a16="http://schemas.microsoft.com/office/drawing/2014/main" val="146315474"/>
                  </a:ext>
                </a:extLst>
              </a:tr>
              <a:tr h="324728">
                <a:tc>
                  <a:txBody>
                    <a:bodyPr/>
                    <a:lstStyle/>
                    <a:p>
                      <a:r>
                        <a:rPr lang="en-IN" dirty="0"/>
                        <a:t>Linear Model</a:t>
                      </a:r>
                    </a:p>
                  </a:txBody>
                  <a:tcPr/>
                </a:tc>
                <a:tc>
                  <a:txBody>
                    <a:bodyPr/>
                    <a:lstStyle/>
                    <a:p>
                      <a:r>
                        <a:rPr lang="en-IN" dirty="0"/>
                        <a:t>1077.60</a:t>
                      </a:r>
                    </a:p>
                  </a:txBody>
                  <a:tcPr/>
                </a:tc>
                <a:extLst>
                  <a:ext uri="{0D108BD9-81ED-4DB2-BD59-A6C34878D82A}">
                    <a16:rowId xmlns:a16="http://schemas.microsoft.com/office/drawing/2014/main" val="2377481894"/>
                  </a:ext>
                </a:extLst>
              </a:tr>
              <a:tr h="324728">
                <a:tc>
                  <a:txBody>
                    <a:bodyPr/>
                    <a:lstStyle/>
                    <a:p>
                      <a:r>
                        <a:rPr lang="en-IN" dirty="0"/>
                        <a:t>Exponential Model</a:t>
                      </a:r>
                    </a:p>
                  </a:txBody>
                  <a:tcPr/>
                </a:tc>
                <a:tc>
                  <a:txBody>
                    <a:bodyPr/>
                    <a:lstStyle/>
                    <a:p>
                      <a:r>
                        <a:rPr lang="en-IN" dirty="0"/>
                        <a:t>5926.91</a:t>
                      </a:r>
                    </a:p>
                  </a:txBody>
                  <a:tcPr/>
                </a:tc>
                <a:extLst>
                  <a:ext uri="{0D108BD9-81ED-4DB2-BD59-A6C34878D82A}">
                    <a16:rowId xmlns:a16="http://schemas.microsoft.com/office/drawing/2014/main" val="749826721"/>
                  </a:ext>
                </a:extLst>
              </a:tr>
              <a:tr h="324728">
                <a:tc>
                  <a:txBody>
                    <a:bodyPr/>
                    <a:lstStyle/>
                    <a:p>
                      <a:r>
                        <a:rPr lang="en-IN" dirty="0"/>
                        <a:t>Quadratic Model</a:t>
                      </a:r>
                    </a:p>
                  </a:txBody>
                  <a:tcPr/>
                </a:tc>
                <a:tc>
                  <a:txBody>
                    <a:bodyPr/>
                    <a:lstStyle/>
                    <a:p>
                      <a:r>
                        <a:rPr lang="en-IN" dirty="0"/>
                        <a:t>1081.98</a:t>
                      </a:r>
                    </a:p>
                  </a:txBody>
                  <a:tcPr/>
                </a:tc>
                <a:extLst>
                  <a:ext uri="{0D108BD9-81ED-4DB2-BD59-A6C34878D82A}">
                    <a16:rowId xmlns:a16="http://schemas.microsoft.com/office/drawing/2014/main" val="1862273089"/>
                  </a:ext>
                </a:extLst>
              </a:tr>
              <a:tr h="324728">
                <a:tc>
                  <a:txBody>
                    <a:bodyPr/>
                    <a:lstStyle/>
                    <a:p>
                      <a:r>
                        <a:rPr lang="en-IN" dirty="0"/>
                        <a:t>Simple Exponentital</a:t>
                      </a:r>
                    </a:p>
                  </a:txBody>
                  <a:tcPr/>
                </a:tc>
                <a:tc>
                  <a:txBody>
                    <a:bodyPr/>
                    <a:lstStyle/>
                    <a:p>
                      <a:r>
                        <a:rPr lang="en-IN" dirty="0"/>
                        <a:t>1308.83</a:t>
                      </a:r>
                    </a:p>
                  </a:txBody>
                  <a:tcPr/>
                </a:tc>
                <a:extLst>
                  <a:ext uri="{0D108BD9-81ED-4DB2-BD59-A6C34878D82A}">
                    <a16:rowId xmlns:a16="http://schemas.microsoft.com/office/drawing/2014/main" val="1935634044"/>
                  </a:ext>
                </a:extLst>
              </a:tr>
              <a:tr h="324728">
                <a:tc>
                  <a:txBody>
                    <a:bodyPr/>
                    <a:lstStyle/>
                    <a:p>
                      <a:r>
                        <a:rPr lang="en-IN" dirty="0"/>
                        <a:t>Holt Method</a:t>
                      </a:r>
                    </a:p>
                  </a:txBody>
                  <a:tcPr/>
                </a:tc>
                <a:tc>
                  <a:txBody>
                    <a:bodyPr/>
                    <a:lstStyle/>
                    <a:p>
                      <a:r>
                        <a:rPr lang="en-IN" dirty="0"/>
                        <a:t>805011.64</a:t>
                      </a:r>
                    </a:p>
                  </a:txBody>
                  <a:tcPr/>
                </a:tc>
                <a:extLst>
                  <a:ext uri="{0D108BD9-81ED-4DB2-BD59-A6C34878D82A}">
                    <a16:rowId xmlns:a16="http://schemas.microsoft.com/office/drawing/2014/main" val="3939102145"/>
                  </a:ext>
                </a:extLst>
              </a:tr>
              <a:tr h="453730">
                <a:tc>
                  <a:txBody>
                    <a:bodyPr/>
                    <a:lstStyle/>
                    <a:p>
                      <a:r>
                        <a:rPr lang="en-IN" dirty="0"/>
                        <a:t>Holt Winter With Addtive Seasonality</a:t>
                      </a:r>
                    </a:p>
                  </a:txBody>
                  <a:tcPr/>
                </a:tc>
                <a:tc>
                  <a:txBody>
                    <a:bodyPr/>
                    <a:lstStyle/>
                    <a:p>
                      <a:r>
                        <a:rPr lang="en-IN" dirty="0"/>
                        <a:t>489601.81</a:t>
                      </a:r>
                    </a:p>
                  </a:txBody>
                  <a:tcPr/>
                </a:tc>
                <a:extLst>
                  <a:ext uri="{0D108BD9-81ED-4DB2-BD59-A6C34878D82A}">
                    <a16:rowId xmlns:a16="http://schemas.microsoft.com/office/drawing/2014/main" val="170019134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Holt Winter With Multiplicative Seasonality</a:t>
                      </a:r>
                    </a:p>
                  </a:txBody>
                  <a:tcPr/>
                </a:tc>
                <a:tc>
                  <a:txBody>
                    <a:bodyPr/>
                    <a:lstStyle/>
                    <a:p>
                      <a:r>
                        <a:rPr lang="en-IN" dirty="0"/>
                        <a:t>544187.73</a:t>
                      </a:r>
                    </a:p>
                  </a:txBody>
                  <a:tcPr/>
                </a:tc>
                <a:extLst>
                  <a:ext uri="{0D108BD9-81ED-4DB2-BD59-A6C34878D82A}">
                    <a16:rowId xmlns:a16="http://schemas.microsoft.com/office/drawing/2014/main" val="3362372754"/>
                  </a:ext>
                </a:extLst>
              </a:tr>
              <a:tr h="35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a:t>
                      </a:r>
                    </a:p>
                  </a:txBody>
                  <a:tcPr/>
                </a:tc>
                <a:tc>
                  <a:txBody>
                    <a:bodyPr/>
                    <a:lstStyle/>
                    <a:p>
                      <a:r>
                        <a:rPr lang="en-IN" dirty="0"/>
                        <a:t>977.17</a:t>
                      </a:r>
                    </a:p>
                  </a:txBody>
                  <a:tcPr/>
                </a:tc>
                <a:extLst>
                  <a:ext uri="{0D108BD9-81ED-4DB2-BD59-A6C34878D82A}">
                    <a16:rowId xmlns:a16="http://schemas.microsoft.com/office/drawing/2014/main" val="1474416491"/>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ARIMA</a:t>
                      </a:r>
                    </a:p>
                  </a:txBody>
                  <a:tcPr/>
                </a:tc>
                <a:tc>
                  <a:txBody>
                    <a:bodyPr/>
                    <a:lstStyle/>
                    <a:p>
                      <a:r>
                        <a:rPr lang="en-IN" dirty="0"/>
                        <a:t>1051.29</a:t>
                      </a:r>
                    </a:p>
                  </a:txBody>
                  <a:tcPr/>
                </a:tc>
                <a:extLst>
                  <a:ext uri="{0D108BD9-81ED-4DB2-BD59-A6C34878D82A}">
                    <a16:rowId xmlns:a16="http://schemas.microsoft.com/office/drawing/2014/main" val="888277178"/>
                  </a:ext>
                </a:extLst>
              </a:tr>
              <a:tr h="347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SARIMA</a:t>
                      </a:r>
                    </a:p>
                  </a:txBody>
                  <a:tcPr/>
                </a:tc>
                <a:tc>
                  <a:txBody>
                    <a:bodyPr/>
                    <a:lstStyle/>
                    <a:p>
                      <a:r>
                        <a:rPr lang="en-IN" dirty="0"/>
                        <a:t>1046.86</a:t>
                      </a:r>
                    </a:p>
                  </a:txBody>
                  <a:tcPr/>
                </a:tc>
                <a:extLst>
                  <a:ext uri="{0D108BD9-81ED-4DB2-BD59-A6C34878D82A}">
                    <a16:rowId xmlns:a16="http://schemas.microsoft.com/office/drawing/2014/main" val="2032940720"/>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Prophet</a:t>
                      </a:r>
                    </a:p>
                  </a:txBody>
                  <a:tcPr/>
                </a:tc>
                <a:tc>
                  <a:txBody>
                    <a:bodyPr/>
                    <a:lstStyle/>
                    <a:p>
                      <a:r>
                        <a:rPr lang="en-IN" dirty="0"/>
                        <a:t>1018.48  &amp; 1021.23</a:t>
                      </a:r>
                    </a:p>
                  </a:txBody>
                  <a:tcPr/>
                </a:tc>
                <a:extLst>
                  <a:ext uri="{0D108BD9-81ED-4DB2-BD59-A6C34878D82A}">
                    <a16:rowId xmlns:a16="http://schemas.microsoft.com/office/drawing/2014/main" val="267069232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XGBoost</a:t>
                      </a:r>
                    </a:p>
                  </a:txBody>
                  <a:tcPr/>
                </a:tc>
                <a:tc>
                  <a:txBody>
                    <a:bodyPr/>
                    <a:lstStyle/>
                    <a:p>
                      <a:r>
                        <a:rPr lang="en-IN" dirty="0"/>
                        <a:t>535.398</a:t>
                      </a:r>
                    </a:p>
                  </a:txBody>
                  <a:tcPr/>
                </a:tc>
                <a:extLst>
                  <a:ext uri="{0D108BD9-81ED-4DB2-BD59-A6C34878D82A}">
                    <a16:rowId xmlns:a16="http://schemas.microsoft.com/office/drawing/2014/main" val="3509662211"/>
                  </a:ext>
                </a:extLst>
              </a:tr>
            </a:tbl>
          </a:graphicData>
        </a:graphic>
      </p:graphicFrame>
    </p:spTree>
    <p:extLst>
      <p:ext uri="{BB962C8B-B14F-4D97-AF65-F5344CB8AC3E}">
        <p14:creationId xmlns:p14="http://schemas.microsoft.com/office/powerpoint/2010/main" val="246698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TextBox 5">
            <a:extLst>
              <a:ext uri="{FF2B5EF4-FFF2-40B4-BE49-F238E27FC236}">
                <a16:creationId xmlns:a16="http://schemas.microsoft.com/office/drawing/2014/main" id="{81723C88-8412-D708-6D28-13411A3EAC7F}"/>
              </a:ext>
            </a:extLst>
          </p:cNvPr>
          <p:cNvSpPr txBox="1"/>
          <p:nvPr/>
        </p:nvSpPr>
        <p:spPr>
          <a:xfrm>
            <a:off x="185195" y="79697"/>
            <a:ext cx="8773610" cy="523220"/>
          </a:xfrm>
          <a:prstGeom prst="rect">
            <a:avLst/>
          </a:prstGeom>
          <a:noFill/>
        </p:spPr>
        <p:txBody>
          <a:bodyPr wrap="square">
            <a:spAutoFit/>
          </a:bodyPr>
          <a:lstStyle/>
          <a:p>
            <a:r>
              <a:rPr lang="en-US" sz="2800" b="1" dirty="0">
                <a:solidFill>
                  <a:schemeClr val="accent5"/>
                </a:solidFill>
              </a:rPr>
              <a:t>XGBoost Model (Extreme Gradient Boosting) : </a:t>
            </a:r>
          </a:p>
        </p:txBody>
      </p:sp>
      <p:pic>
        <p:nvPicPr>
          <p:cNvPr id="3" name="Picture 2">
            <a:extLst>
              <a:ext uri="{FF2B5EF4-FFF2-40B4-BE49-F238E27FC236}">
                <a16:creationId xmlns:a16="http://schemas.microsoft.com/office/drawing/2014/main" id="{B4C48F3E-0376-7C3C-06C7-BE90EF2FB971}"/>
              </a:ext>
            </a:extLst>
          </p:cNvPr>
          <p:cNvPicPr>
            <a:picLocks noChangeAspect="1"/>
          </p:cNvPicPr>
          <p:nvPr/>
        </p:nvPicPr>
        <p:blipFill>
          <a:blip r:embed="rId4"/>
          <a:stretch>
            <a:fillRect/>
          </a:stretch>
        </p:blipFill>
        <p:spPr>
          <a:xfrm>
            <a:off x="185195" y="582590"/>
            <a:ext cx="8773610" cy="1249788"/>
          </a:xfrm>
          <a:prstGeom prst="rect">
            <a:avLst/>
          </a:prstGeom>
        </p:spPr>
      </p:pic>
      <p:pic>
        <p:nvPicPr>
          <p:cNvPr id="8" name="Picture 7">
            <a:extLst>
              <a:ext uri="{FF2B5EF4-FFF2-40B4-BE49-F238E27FC236}">
                <a16:creationId xmlns:a16="http://schemas.microsoft.com/office/drawing/2014/main" id="{2E4CFD1E-14F1-99EB-2A26-14907B84DB84}"/>
              </a:ext>
            </a:extLst>
          </p:cNvPr>
          <p:cNvPicPr>
            <a:picLocks noChangeAspect="1"/>
          </p:cNvPicPr>
          <p:nvPr/>
        </p:nvPicPr>
        <p:blipFill>
          <a:blip r:embed="rId5"/>
          <a:stretch>
            <a:fillRect/>
          </a:stretch>
        </p:blipFill>
        <p:spPr>
          <a:xfrm>
            <a:off x="185195" y="2506806"/>
            <a:ext cx="8773610" cy="2194750"/>
          </a:xfrm>
          <a:prstGeom prst="rect">
            <a:avLst/>
          </a:prstGeom>
        </p:spPr>
      </p:pic>
      <p:pic>
        <p:nvPicPr>
          <p:cNvPr id="10" name="Picture 9">
            <a:extLst>
              <a:ext uri="{FF2B5EF4-FFF2-40B4-BE49-F238E27FC236}">
                <a16:creationId xmlns:a16="http://schemas.microsoft.com/office/drawing/2014/main" id="{12C599D5-CC64-9C8C-95F9-4C0F3C4C7925}"/>
              </a:ext>
            </a:extLst>
          </p:cNvPr>
          <p:cNvPicPr>
            <a:picLocks noChangeAspect="1"/>
          </p:cNvPicPr>
          <p:nvPr/>
        </p:nvPicPr>
        <p:blipFill>
          <a:blip r:embed="rId6"/>
          <a:stretch>
            <a:fillRect/>
          </a:stretch>
        </p:blipFill>
        <p:spPr>
          <a:xfrm>
            <a:off x="185195" y="4833421"/>
            <a:ext cx="8773610" cy="1348857"/>
          </a:xfrm>
          <a:prstGeom prst="rect">
            <a:avLst/>
          </a:prstGeom>
        </p:spPr>
      </p:pic>
      <p:sp>
        <p:nvSpPr>
          <p:cNvPr id="11" name="TextBox 10">
            <a:extLst>
              <a:ext uri="{FF2B5EF4-FFF2-40B4-BE49-F238E27FC236}">
                <a16:creationId xmlns:a16="http://schemas.microsoft.com/office/drawing/2014/main" id="{F90076DB-D1BA-734F-61A2-8682176D2B8F}"/>
              </a:ext>
            </a:extLst>
          </p:cNvPr>
          <p:cNvSpPr txBox="1"/>
          <p:nvPr/>
        </p:nvSpPr>
        <p:spPr>
          <a:xfrm>
            <a:off x="380143" y="6182278"/>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model has about </a:t>
            </a:r>
            <a:r>
              <a:rPr lang="en-US" sz="1800" dirty="0">
                <a:solidFill>
                  <a:srgbClr val="C00000"/>
                </a:solidFill>
                <a:latin typeface="Times New Roman" panose="02020603050405020304" pitchFamily="18" charset="0"/>
                <a:cs typeface="Times New Roman" panose="02020603050405020304" pitchFamily="18" charset="0"/>
              </a:rPr>
              <a:t>70% accuracy</a:t>
            </a:r>
            <a:r>
              <a:rPr lang="en-US" sz="1800" dirty="0">
                <a:solidFill>
                  <a:schemeClr val="tx1"/>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4C6B0B7C-0EF6-C266-5E9C-1C9597320B78}"/>
              </a:ext>
            </a:extLst>
          </p:cNvPr>
          <p:cNvSpPr txBox="1"/>
          <p:nvPr/>
        </p:nvSpPr>
        <p:spPr>
          <a:xfrm>
            <a:off x="185195" y="1902007"/>
            <a:ext cx="8773610" cy="523220"/>
          </a:xfrm>
          <a:prstGeom prst="rect">
            <a:avLst/>
          </a:prstGeom>
          <a:noFill/>
        </p:spPr>
        <p:txBody>
          <a:bodyPr wrap="square">
            <a:spAutoFit/>
          </a:bodyPr>
          <a:lstStyle/>
          <a:p>
            <a:r>
              <a:rPr lang="en-US" sz="2800" b="1" dirty="0">
                <a:solidFill>
                  <a:schemeClr val="accent5"/>
                </a:solidFill>
              </a:rPr>
              <a:t>Model Evaluation : </a:t>
            </a:r>
          </a:p>
        </p:txBody>
      </p:sp>
    </p:spTree>
    <p:extLst>
      <p:ext uri="{BB962C8B-B14F-4D97-AF65-F5344CB8AC3E}">
        <p14:creationId xmlns:p14="http://schemas.microsoft.com/office/powerpoint/2010/main" val="101191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31124" y="147342"/>
            <a:ext cx="6595749"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FORECAST:</a:t>
            </a: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312490" y="5320213"/>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forecast range vary between 3500 to 7000 megawatts.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892270"/>
            <a:ext cx="6595749" cy="400110"/>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000" b="1" dirty="0">
                <a:solidFill>
                  <a:schemeClr val="accent5"/>
                </a:solidFill>
                <a:latin typeface="Times New Roman" panose="02020603050405020304" pitchFamily="18" charset="0"/>
                <a:cs typeface="Times New Roman" panose="02020603050405020304" pitchFamily="18" charset="0"/>
              </a:rPr>
              <a:t>Next 30 Days Forecast:</a:t>
            </a:r>
          </a:p>
        </p:txBody>
      </p:sp>
      <p:pic>
        <p:nvPicPr>
          <p:cNvPr id="2050" name="Picture 2">
            <a:extLst>
              <a:ext uri="{FF2B5EF4-FFF2-40B4-BE49-F238E27FC236}">
                <a16:creationId xmlns:a16="http://schemas.microsoft.com/office/drawing/2014/main" id="{A5D2711C-D64D-8F30-0DBB-D0C49FE76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781351"/>
            <a:ext cx="8891152" cy="335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23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77313" y="5299956"/>
            <a:ext cx="8578662" cy="92333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After Creating Such a model and check which model give us a better accurate prediction we come to the conclusion that Xgboost Model gives us better result with high speed and accuracy. We also did forecast for next 30 days.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231766"/>
            <a:ext cx="6595749"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dirty="0">
                <a:solidFill>
                  <a:schemeClr val="accent5"/>
                </a:solidFill>
                <a:latin typeface="Times New Roman" panose="02020603050405020304" pitchFamily="18" charset="0"/>
                <a:cs typeface="Times New Roman" panose="02020603050405020304" pitchFamily="18" charset="0"/>
              </a:rPr>
              <a:t>Prediction On Entire Data :</a:t>
            </a:r>
          </a:p>
        </p:txBody>
      </p:sp>
      <p:pic>
        <p:nvPicPr>
          <p:cNvPr id="5" name="Picture 2">
            <a:extLst>
              <a:ext uri="{FF2B5EF4-FFF2-40B4-BE49-F238E27FC236}">
                <a16:creationId xmlns:a16="http://schemas.microsoft.com/office/drawing/2014/main" id="{72CC93C9-FAC3-7590-B0C8-5343B83ED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892516"/>
            <a:ext cx="8827681" cy="402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12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3360913"/>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89338" y="5072375"/>
            <a:ext cx="8578662"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dirty="0">
                <a:solidFill>
                  <a:schemeClr val="tx1"/>
                </a:solidFill>
                <a:latin typeface="Times New Roman" panose="02020603050405020304" pitchFamily="18" charset="0"/>
                <a:cs typeface="Times New Roman" panose="02020603050405020304" pitchFamily="18" charset="0"/>
              </a:rPr>
              <a:t>After Plotting Forecast for Next 30 days. We see that it forming a seasonal pattern. </a:t>
            </a:r>
          </a:p>
        </p:txBody>
      </p:sp>
      <p:sp>
        <p:nvSpPr>
          <p:cNvPr id="8" name="TextBox 7">
            <a:extLst>
              <a:ext uri="{FF2B5EF4-FFF2-40B4-BE49-F238E27FC236}">
                <a16:creationId xmlns:a16="http://schemas.microsoft.com/office/drawing/2014/main" id="{CC5EDA39-5730-0F3A-EDD3-A02E98D996CD}"/>
              </a:ext>
            </a:extLst>
          </p:cNvPr>
          <p:cNvSpPr txBox="1"/>
          <p:nvPr/>
        </p:nvSpPr>
        <p:spPr>
          <a:xfrm>
            <a:off x="89338" y="473480"/>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30 Days  :</a:t>
            </a:r>
          </a:p>
        </p:txBody>
      </p:sp>
      <p:pic>
        <p:nvPicPr>
          <p:cNvPr id="1031" name="Picture 7">
            <a:extLst>
              <a:ext uri="{FF2B5EF4-FFF2-40B4-BE49-F238E27FC236}">
                <a16:creationId xmlns:a16="http://schemas.microsoft.com/office/drawing/2014/main" id="{7AC21495-1C3F-42CA-466E-0D4C0125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 y="1431682"/>
            <a:ext cx="8869467" cy="31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636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2514598" y="2782669"/>
            <a:ext cx="4575517"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chemeClr val="accent5"/>
                </a:solidFill>
                <a:latin typeface="Times New Roman" panose="02020603050405020304" pitchFamily="18" charset="0"/>
                <a:cs typeface="Times New Roman" panose="02020603050405020304" pitchFamily="18" charset="0"/>
                <a:sym typeface="Arial"/>
              </a:rPr>
              <a:t>Let’s See Deployment</a:t>
            </a:r>
            <a:endParaRPr lang="en-US" sz="1050" b="1"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5473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511604"/>
            <a:ext cx="613351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Project Architecture / Project Flow:</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Google Shape;348;p3">
            <a:extLst>
              <a:ext uri="{FF2B5EF4-FFF2-40B4-BE49-F238E27FC236}">
                <a16:creationId xmlns:a16="http://schemas.microsoft.com/office/drawing/2014/main" id="{2A328D6E-E1DE-7770-445C-7273E8F2AC7E}"/>
              </a:ext>
            </a:extLst>
          </p:cNvPr>
          <p:cNvPicPr preferRelativeResize="0"/>
          <p:nvPr/>
        </p:nvPicPr>
        <p:blipFill rotWithShape="1">
          <a:blip r:embed="rId3">
            <a:alphaModFix/>
          </a:blip>
          <a:srcRect/>
          <a:stretch/>
        </p:blipFill>
        <p:spPr>
          <a:xfrm>
            <a:off x="8878785" y="6295465"/>
            <a:ext cx="1187051" cy="411359"/>
          </a:xfrm>
          <a:prstGeom prst="rect">
            <a:avLst/>
          </a:prstGeom>
          <a:solidFill>
            <a:schemeClr val="bg1"/>
          </a:solidFill>
          <a:ln w="19050">
            <a:noFill/>
          </a:ln>
        </p:spPr>
      </p:pic>
      <p:sp>
        <p:nvSpPr>
          <p:cNvPr id="4" name="Oval 3">
            <a:extLst>
              <a:ext uri="{FF2B5EF4-FFF2-40B4-BE49-F238E27FC236}">
                <a16:creationId xmlns:a16="http://schemas.microsoft.com/office/drawing/2014/main" id="{9FA6EE8C-E09C-657C-DDE1-82742B6EEDE1}"/>
              </a:ext>
            </a:extLst>
          </p:cNvPr>
          <p:cNvSpPr/>
          <p:nvPr/>
        </p:nvSpPr>
        <p:spPr>
          <a:xfrm>
            <a:off x="94656" y="1638866"/>
            <a:ext cx="1284292" cy="1052426"/>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Hourly</a:t>
            </a:r>
          </a:p>
          <a:p>
            <a:pPr algn="ctr"/>
            <a:r>
              <a:rPr lang="en-US" dirty="0">
                <a:ln w="0"/>
                <a:solidFill>
                  <a:schemeClr val="tx1"/>
                </a:solidFill>
                <a:effectLst>
                  <a:outerShdw blurRad="38100" dist="19050" dir="2700000" algn="tl" rotWithShape="0">
                    <a:schemeClr val="dk1">
                      <a:alpha val="40000"/>
                    </a:schemeClr>
                  </a:outerShdw>
                </a:effectLst>
              </a:rPr>
              <a:t>History</a:t>
            </a:r>
            <a:endParaRPr lang="en-IN" dirty="0">
              <a:ln w="0"/>
              <a:solidFill>
                <a:schemeClr val="tx1"/>
              </a:solidFill>
              <a:effectLst>
                <a:outerShdw blurRad="38100" dist="19050" dir="2700000" algn="tl" rotWithShape="0">
                  <a:schemeClr val="dk1">
                    <a:alpha val="40000"/>
                  </a:schemeClr>
                </a:outerShdw>
              </a:effectLst>
            </a:endParaRPr>
          </a:p>
        </p:txBody>
      </p:sp>
      <p:sp>
        <p:nvSpPr>
          <p:cNvPr id="5" name="Arrow: Down 4">
            <a:extLst>
              <a:ext uri="{FF2B5EF4-FFF2-40B4-BE49-F238E27FC236}">
                <a16:creationId xmlns:a16="http://schemas.microsoft.com/office/drawing/2014/main" id="{1E7AC1F5-D629-C9C2-8D64-D20B39A1E9C4}"/>
              </a:ext>
            </a:extLst>
          </p:cNvPr>
          <p:cNvSpPr/>
          <p:nvPr/>
        </p:nvSpPr>
        <p:spPr>
          <a:xfrm>
            <a:off x="599151" y="2852824"/>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Rectangle: Rounded Corners 5">
            <a:extLst>
              <a:ext uri="{FF2B5EF4-FFF2-40B4-BE49-F238E27FC236}">
                <a16:creationId xmlns:a16="http://schemas.microsoft.com/office/drawing/2014/main" id="{C974F89F-FA8B-D9D4-8F61-5DF859C61BF8}"/>
              </a:ext>
            </a:extLst>
          </p:cNvPr>
          <p:cNvSpPr/>
          <p:nvPr/>
        </p:nvSpPr>
        <p:spPr>
          <a:xfrm>
            <a:off x="82959" y="3450764"/>
            <a:ext cx="1268360" cy="64767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Cleaning</a:t>
            </a:r>
            <a:endParaRPr lang="en-IN" dirty="0">
              <a:solidFill>
                <a:schemeClr val="tx1"/>
              </a:solidFill>
            </a:endParaRPr>
          </a:p>
        </p:txBody>
      </p:sp>
      <p:sp>
        <p:nvSpPr>
          <p:cNvPr id="7" name="Rectangle: Rounded Corners 6">
            <a:extLst>
              <a:ext uri="{FF2B5EF4-FFF2-40B4-BE49-F238E27FC236}">
                <a16:creationId xmlns:a16="http://schemas.microsoft.com/office/drawing/2014/main" id="{C505BCF6-7B87-10F2-C80E-350154F1239E}"/>
              </a:ext>
            </a:extLst>
          </p:cNvPr>
          <p:cNvSpPr/>
          <p:nvPr/>
        </p:nvSpPr>
        <p:spPr>
          <a:xfrm>
            <a:off x="5807843" y="3590727"/>
            <a:ext cx="1273455" cy="605775"/>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Selection of model</a:t>
            </a:r>
            <a:endParaRPr lang="en-IN" dirty="0">
              <a:solidFill>
                <a:schemeClr val="tx1"/>
              </a:solidFill>
            </a:endParaRPr>
          </a:p>
        </p:txBody>
      </p:sp>
      <p:sp>
        <p:nvSpPr>
          <p:cNvPr id="8" name="Rectangle: Rounded Corners 7">
            <a:extLst>
              <a:ext uri="{FF2B5EF4-FFF2-40B4-BE49-F238E27FC236}">
                <a16:creationId xmlns:a16="http://schemas.microsoft.com/office/drawing/2014/main" id="{E5CCC373-DABB-2C59-EF09-71CB94E84161}"/>
              </a:ext>
            </a:extLst>
          </p:cNvPr>
          <p:cNvSpPr/>
          <p:nvPr/>
        </p:nvSpPr>
        <p:spPr>
          <a:xfrm>
            <a:off x="1873937" y="4815663"/>
            <a:ext cx="1445341" cy="658762"/>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Seasonal</a:t>
            </a:r>
          </a:p>
          <a:p>
            <a:pPr algn="ctr"/>
            <a:r>
              <a:rPr lang="en-US" dirty="0">
                <a:solidFill>
                  <a:schemeClr val="tx1"/>
                </a:solidFill>
              </a:rPr>
              <a:t>Differencing</a:t>
            </a:r>
            <a:endParaRPr lang="en-IN" dirty="0">
              <a:solidFill>
                <a:schemeClr val="tx1"/>
              </a:solidFill>
            </a:endParaRPr>
          </a:p>
        </p:txBody>
      </p:sp>
      <p:sp>
        <p:nvSpPr>
          <p:cNvPr id="9" name="Rectangle: Rounded Corners 8">
            <a:extLst>
              <a:ext uri="{FF2B5EF4-FFF2-40B4-BE49-F238E27FC236}">
                <a16:creationId xmlns:a16="http://schemas.microsoft.com/office/drawing/2014/main" id="{AC347F1E-A35C-8388-D7A0-3554C1F52EDE}"/>
              </a:ext>
            </a:extLst>
          </p:cNvPr>
          <p:cNvSpPr/>
          <p:nvPr/>
        </p:nvSpPr>
        <p:spPr>
          <a:xfrm>
            <a:off x="1838015" y="3308422"/>
            <a:ext cx="1445341" cy="79001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Building</a:t>
            </a:r>
            <a:endParaRPr lang="en-IN" dirty="0">
              <a:solidFill>
                <a:schemeClr val="tx1"/>
              </a:solidFill>
            </a:endParaRPr>
          </a:p>
        </p:txBody>
      </p:sp>
      <p:sp>
        <p:nvSpPr>
          <p:cNvPr id="10" name="Rectangle: Rounded Corners 9">
            <a:extLst>
              <a:ext uri="{FF2B5EF4-FFF2-40B4-BE49-F238E27FC236}">
                <a16:creationId xmlns:a16="http://schemas.microsoft.com/office/drawing/2014/main" id="{6193C3FA-E5B9-855E-5798-22B3ADA63D40}"/>
              </a:ext>
            </a:extLst>
          </p:cNvPr>
          <p:cNvSpPr/>
          <p:nvPr/>
        </p:nvSpPr>
        <p:spPr>
          <a:xfrm>
            <a:off x="77865" y="4801900"/>
            <a:ext cx="1273455" cy="647670"/>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EDA</a:t>
            </a:r>
            <a:endParaRPr lang="en-IN" dirty="0">
              <a:solidFill>
                <a:schemeClr val="tx1"/>
              </a:solidFill>
            </a:endParaRPr>
          </a:p>
        </p:txBody>
      </p:sp>
      <p:sp>
        <p:nvSpPr>
          <p:cNvPr id="11" name="Arrow: Down 10">
            <a:extLst>
              <a:ext uri="{FF2B5EF4-FFF2-40B4-BE49-F238E27FC236}">
                <a16:creationId xmlns:a16="http://schemas.microsoft.com/office/drawing/2014/main" id="{1CBE1617-3844-5BF1-D085-C6F9BD150CA2}"/>
              </a:ext>
            </a:extLst>
          </p:cNvPr>
          <p:cNvSpPr/>
          <p:nvPr/>
        </p:nvSpPr>
        <p:spPr>
          <a:xfrm>
            <a:off x="594234" y="426227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Down 11">
            <a:extLst>
              <a:ext uri="{FF2B5EF4-FFF2-40B4-BE49-F238E27FC236}">
                <a16:creationId xmlns:a16="http://schemas.microsoft.com/office/drawing/2014/main" id="{E06E19D4-BDCB-21E2-0829-7A3289544470}"/>
              </a:ext>
            </a:extLst>
          </p:cNvPr>
          <p:cNvSpPr/>
          <p:nvPr/>
        </p:nvSpPr>
        <p:spPr>
          <a:xfrm rot="16200000">
            <a:off x="1513550" y="4897936"/>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Down 12">
            <a:extLst>
              <a:ext uri="{FF2B5EF4-FFF2-40B4-BE49-F238E27FC236}">
                <a16:creationId xmlns:a16="http://schemas.microsoft.com/office/drawing/2014/main" id="{E50CA6C6-CA13-E976-2FD9-821C3F291031}"/>
              </a:ext>
            </a:extLst>
          </p:cNvPr>
          <p:cNvSpPr/>
          <p:nvPr/>
        </p:nvSpPr>
        <p:spPr>
          <a:xfrm rot="10800000">
            <a:off x="2385013" y="426227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4" name="Straight Arrow Connector 13">
            <a:extLst>
              <a:ext uri="{FF2B5EF4-FFF2-40B4-BE49-F238E27FC236}">
                <a16:creationId xmlns:a16="http://schemas.microsoft.com/office/drawing/2014/main" id="{CAF3708A-AD76-A959-408C-A921166B4BE0}"/>
              </a:ext>
            </a:extLst>
          </p:cNvPr>
          <p:cNvCxnSpPr>
            <a:cxnSpLocks/>
            <a:stCxn id="9" idx="3"/>
            <a:endCxn id="17" idx="1"/>
          </p:cNvCxnSpPr>
          <p:nvPr/>
        </p:nvCxnSpPr>
        <p:spPr>
          <a:xfrm flipV="1">
            <a:off x="3283356" y="2860517"/>
            <a:ext cx="785178" cy="84291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3CD7753-89FE-2DD4-A044-B6E1C4F1D1CA}"/>
              </a:ext>
            </a:extLst>
          </p:cNvPr>
          <p:cNvCxnSpPr>
            <a:cxnSpLocks/>
            <a:stCxn id="9" idx="3"/>
            <a:endCxn id="18" idx="1"/>
          </p:cNvCxnSpPr>
          <p:nvPr/>
        </p:nvCxnSpPr>
        <p:spPr>
          <a:xfrm flipV="1">
            <a:off x="3283356" y="3553364"/>
            <a:ext cx="779468" cy="1500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D63D7E5-F981-CC3B-1085-C51ECFA67C21}"/>
              </a:ext>
            </a:extLst>
          </p:cNvPr>
          <p:cNvCxnSpPr>
            <a:cxnSpLocks/>
            <a:stCxn id="9" idx="3"/>
            <a:endCxn id="19" idx="1"/>
          </p:cNvCxnSpPr>
          <p:nvPr/>
        </p:nvCxnSpPr>
        <p:spPr>
          <a:xfrm>
            <a:off x="3283356" y="3703428"/>
            <a:ext cx="727156" cy="52263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27470A3B-3154-892A-6967-AC3EBDBBC9AE}"/>
              </a:ext>
            </a:extLst>
          </p:cNvPr>
          <p:cNvSpPr/>
          <p:nvPr/>
        </p:nvSpPr>
        <p:spPr>
          <a:xfrm>
            <a:off x="4068534" y="2646576"/>
            <a:ext cx="1028951" cy="427882"/>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Aarima</a:t>
            </a:r>
            <a:endParaRPr lang="en-IN" dirty="0">
              <a:solidFill>
                <a:schemeClr val="tx1"/>
              </a:solidFill>
            </a:endParaRPr>
          </a:p>
        </p:txBody>
      </p:sp>
      <p:sp>
        <p:nvSpPr>
          <p:cNvPr id="18" name="Rectangle: Rounded Corners 17">
            <a:extLst>
              <a:ext uri="{FF2B5EF4-FFF2-40B4-BE49-F238E27FC236}">
                <a16:creationId xmlns:a16="http://schemas.microsoft.com/office/drawing/2014/main" id="{DD02897B-9201-DCE5-0319-0D09BAA6AF07}"/>
              </a:ext>
            </a:extLst>
          </p:cNvPr>
          <p:cNvSpPr/>
          <p:nvPr/>
        </p:nvSpPr>
        <p:spPr>
          <a:xfrm>
            <a:off x="4062824" y="3292637"/>
            <a:ext cx="1028951" cy="521454"/>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Sarima</a:t>
            </a:r>
            <a:endParaRPr lang="en-IN" dirty="0">
              <a:solidFill>
                <a:schemeClr val="tx1"/>
              </a:solidFill>
            </a:endParaRPr>
          </a:p>
        </p:txBody>
      </p:sp>
      <p:sp>
        <p:nvSpPr>
          <p:cNvPr id="19" name="Rectangle: Rounded Corners 18">
            <a:extLst>
              <a:ext uri="{FF2B5EF4-FFF2-40B4-BE49-F238E27FC236}">
                <a16:creationId xmlns:a16="http://schemas.microsoft.com/office/drawing/2014/main" id="{20E41CDB-15E5-A04D-0E10-A769A72BF81F}"/>
              </a:ext>
            </a:extLst>
          </p:cNvPr>
          <p:cNvSpPr/>
          <p:nvPr/>
        </p:nvSpPr>
        <p:spPr>
          <a:xfrm>
            <a:off x="4010512" y="3930875"/>
            <a:ext cx="1266012" cy="590383"/>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Prophet</a:t>
            </a:r>
            <a:endParaRPr lang="en-IN" dirty="0">
              <a:solidFill>
                <a:schemeClr val="tx1"/>
              </a:solidFill>
            </a:endParaRPr>
          </a:p>
        </p:txBody>
      </p:sp>
      <p:cxnSp>
        <p:nvCxnSpPr>
          <p:cNvPr id="20" name="Straight Arrow Connector 19">
            <a:extLst>
              <a:ext uri="{FF2B5EF4-FFF2-40B4-BE49-F238E27FC236}">
                <a16:creationId xmlns:a16="http://schemas.microsoft.com/office/drawing/2014/main" id="{CD26B411-63B4-E94D-5186-92EF8CAEB9B1}"/>
              </a:ext>
            </a:extLst>
          </p:cNvPr>
          <p:cNvCxnSpPr>
            <a:cxnSpLocks/>
            <a:stCxn id="17" idx="3"/>
            <a:endCxn id="7" idx="1"/>
          </p:cNvCxnSpPr>
          <p:nvPr/>
        </p:nvCxnSpPr>
        <p:spPr>
          <a:xfrm>
            <a:off x="5097485" y="2860517"/>
            <a:ext cx="710358" cy="1033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52E6B0-99BD-BC38-B30B-11B3A0248256}"/>
              </a:ext>
            </a:extLst>
          </p:cNvPr>
          <p:cNvCxnSpPr>
            <a:cxnSpLocks/>
            <a:stCxn id="18" idx="3"/>
            <a:endCxn id="7" idx="1"/>
          </p:cNvCxnSpPr>
          <p:nvPr/>
        </p:nvCxnSpPr>
        <p:spPr>
          <a:xfrm>
            <a:off x="5091775" y="3553364"/>
            <a:ext cx="716068" cy="340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C678938-E1DE-CD1A-0FE4-06DEE63B35BC}"/>
              </a:ext>
            </a:extLst>
          </p:cNvPr>
          <p:cNvCxnSpPr>
            <a:cxnSpLocks/>
            <a:stCxn id="19" idx="3"/>
            <a:endCxn id="7" idx="1"/>
          </p:cNvCxnSpPr>
          <p:nvPr/>
        </p:nvCxnSpPr>
        <p:spPr>
          <a:xfrm flipV="1">
            <a:off x="5276524" y="3893615"/>
            <a:ext cx="531319" cy="332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Arrow: Down 22">
            <a:extLst>
              <a:ext uri="{FF2B5EF4-FFF2-40B4-BE49-F238E27FC236}">
                <a16:creationId xmlns:a16="http://schemas.microsoft.com/office/drawing/2014/main" id="{D02277C0-398C-F8D0-04EF-DD400AC629AE}"/>
              </a:ext>
            </a:extLst>
          </p:cNvPr>
          <p:cNvSpPr/>
          <p:nvPr/>
        </p:nvSpPr>
        <p:spPr>
          <a:xfrm rot="16200000">
            <a:off x="7273284" y="3713062"/>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Oval 23">
            <a:extLst>
              <a:ext uri="{FF2B5EF4-FFF2-40B4-BE49-F238E27FC236}">
                <a16:creationId xmlns:a16="http://schemas.microsoft.com/office/drawing/2014/main" id="{2516C2C6-8ADB-4328-5750-9401D4CDF055}"/>
              </a:ext>
            </a:extLst>
          </p:cNvPr>
          <p:cNvSpPr/>
          <p:nvPr/>
        </p:nvSpPr>
        <p:spPr>
          <a:xfrm>
            <a:off x="7650060" y="3394240"/>
            <a:ext cx="1385472" cy="1096443"/>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Daily</a:t>
            </a:r>
          </a:p>
          <a:p>
            <a:pPr algn="ctr"/>
            <a:r>
              <a:rPr lang="en-US" dirty="0">
                <a:ln w="0"/>
                <a:solidFill>
                  <a:schemeClr val="tx1"/>
                </a:solidFill>
                <a:effectLst>
                  <a:outerShdw blurRad="38100" dist="19050" dir="2700000" algn="tl" rotWithShape="0">
                    <a:schemeClr val="dk1">
                      <a:alpha val="40000"/>
                    </a:schemeClr>
                  </a:outerShdw>
                </a:effectLst>
              </a:rPr>
              <a:t>Forecast</a:t>
            </a:r>
            <a:endParaRPr lang="en-IN" dirty="0">
              <a:ln w="0"/>
              <a:solidFill>
                <a:schemeClr val="tx1"/>
              </a:solidFill>
              <a:effectLst>
                <a:outerShdw blurRad="38100" dist="19050" dir="2700000" algn="tl" rotWithShape="0">
                  <a:schemeClr val="dk1">
                    <a:alpha val="40000"/>
                  </a:schemeClr>
                </a:outerShdw>
              </a:effectLst>
            </a:endParaRPr>
          </a:p>
        </p:txBody>
      </p:sp>
      <p:sp>
        <p:nvSpPr>
          <p:cNvPr id="25" name="Rectangle: Rounded Corners 24">
            <a:extLst>
              <a:ext uri="{FF2B5EF4-FFF2-40B4-BE49-F238E27FC236}">
                <a16:creationId xmlns:a16="http://schemas.microsoft.com/office/drawing/2014/main" id="{D5C493E4-6696-6695-FEB6-8C39F9B20DB5}"/>
              </a:ext>
            </a:extLst>
          </p:cNvPr>
          <p:cNvSpPr/>
          <p:nvPr/>
        </p:nvSpPr>
        <p:spPr>
          <a:xfrm>
            <a:off x="4085063" y="5336358"/>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XG Boost</a:t>
            </a:r>
            <a:endParaRPr lang="en-IN" dirty="0">
              <a:solidFill>
                <a:schemeClr val="tx1"/>
              </a:solidFill>
            </a:endParaRPr>
          </a:p>
        </p:txBody>
      </p:sp>
      <p:cxnSp>
        <p:nvCxnSpPr>
          <p:cNvPr id="26" name="Straight Arrow Connector 25">
            <a:extLst>
              <a:ext uri="{FF2B5EF4-FFF2-40B4-BE49-F238E27FC236}">
                <a16:creationId xmlns:a16="http://schemas.microsoft.com/office/drawing/2014/main" id="{5D745215-DC2B-A392-3A65-5817AC9DC13E}"/>
              </a:ext>
            </a:extLst>
          </p:cNvPr>
          <p:cNvCxnSpPr>
            <a:cxnSpLocks/>
            <a:stCxn id="25" idx="3"/>
            <a:endCxn id="7" idx="1"/>
          </p:cNvCxnSpPr>
          <p:nvPr/>
        </p:nvCxnSpPr>
        <p:spPr>
          <a:xfrm flipV="1">
            <a:off x="5290930" y="3893615"/>
            <a:ext cx="516913" cy="1703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D8D4F56-3BF0-D31C-1ACD-C6A24AB2EB24}"/>
              </a:ext>
            </a:extLst>
          </p:cNvPr>
          <p:cNvCxnSpPr>
            <a:cxnSpLocks/>
            <a:stCxn id="9" idx="3"/>
            <a:endCxn id="25" idx="1"/>
          </p:cNvCxnSpPr>
          <p:nvPr/>
        </p:nvCxnSpPr>
        <p:spPr>
          <a:xfrm>
            <a:off x="3283356" y="3703428"/>
            <a:ext cx="801707" cy="189368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250FDDD1-E270-B889-EB8B-E1AB0C156298}"/>
              </a:ext>
            </a:extLst>
          </p:cNvPr>
          <p:cNvSpPr/>
          <p:nvPr/>
        </p:nvSpPr>
        <p:spPr>
          <a:xfrm>
            <a:off x="4068533" y="2032878"/>
            <a:ext cx="1028951" cy="403555"/>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a:t>
            </a:r>
            <a:endParaRPr lang="en-IN" dirty="0">
              <a:solidFill>
                <a:schemeClr val="tx1"/>
              </a:solidFill>
            </a:endParaRPr>
          </a:p>
        </p:txBody>
      </p:sp>
      <p:cxnSp>
        <p:nvCxnSpPr>
          <p:cNvPr id="29" name="Straight Arrow Connector 28">
            <a:extLst>
              <a:ext uri="{FF2B5EF4-FFF2-40B4-BE49-F238E27FC236}">
                <a16:creationId xmlns:a16="http://schemas.microsoft.com/office/drawing/2014/main" id="{8521C56F-2145-EFB8-7132-0842C57F3958}"/>
              </a:ext>
            </a:extLst>
          </p:cNvPr>
          <p:cNvCxnSpPr>
            <a:cxnSpLocks/>
            <a:stCxn id="9" idx="3"/>
          </p:cNvCxnSpPr>
          <p:nvPr/>
        </p:nvCxnSpPr>
        <p:spPr>
          <a:xfrm flipV="1">
            <a:off x="3283356" y="2436433"/>
            <a:ext cx="801707" cy="126699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413368E-E979-3305-DEEF-6B9FFB6E2810}"/>
              </a:ext>
            </a:extLst>
          </p:cNvPr>
          <p:cNvCxnSpPr>
            <a:cxnSpLocks/>
            <a:endCxn id="7" idx="1"/>
          </p:cNvCxnSpPr>
          <p:nvPr/>
        </p:nvCxnSpPr>
        <p:spPr>
          <a:xfrm>
            <a:off x="5108304" y="2396328"/>
            <a:ext cx="699539" cy="149728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8" name="Rectangle: Rounded Corners 47">
            <a:extLst>
              <a:ext uri="{FF2B5EF4-FFF2-40B4-BE49-F238E27FC236}">
                <a16:creationId xmlns:a16="http://schemas.microsoft.com/office/drawing/2014/main" id="{6C3F4B87-FA42-7179-F2D3-220B83453FD6}"/>
              </a:ext>
            </a:extLst>
          </p:cNvPr>
          <p:cNvSpPr/>
          <p:nvPr/>
        </p:nvSpPr>
        <p:spPr>
          <a:xfrm>
            <a:off x="4030290" y="4676507"/>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Exponential Smoothing</a:t>
            </a:r>
            <a:endParaRPr lang="en-IN" dirty="0">
              <a:solidFill>
                <a:schemeClr val="tx1"/>
              </a:solidFill>
            </a:endParaRPr>
          </a:p>
        </p:txBody>
      </p:sp>
      <p:cxnSp>
        <p:nvCxnSpPr>
          <p:cNvPr id="49" name="Straight Arrow Connector 48">
            <a:extLst>
              <a:ext uri="{FF2B5EF4-FFF2-40B4-BE49-F238E27FC236}">
                <a16:creationId xmlns:a16="http://schemas.microsoft.com/office/drawing/2014/main" id="{3DD0B140-170F-060A-C460-D04791691D2A}"/>
              </a:ext>
            </a:extLst>
          </p:cNvPr>
          <p:cNvCxnSpPr>
            <a:cxnSpLocks/>
            <a:stCxn id="9" idx="3"/>
            <a:endCxn id="48" idx="1"/>
          </p:cNvCxnSpPr>
          <p:nvPr/>
        </p:nvCxnSpPr>
        <p:spPr>
          <a:xfrm>
            <a:off x="3283356" y="3703428"/>
            <a:ext cx="746934" cy="123383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3C85414-31E8-E34F-5C65-803E09EE3AD8}"/>
              </a:ext>
            </a:extLst>
          </p:cNvPr>
          <p:cNvCxnSpPr>
            <a:cxnSpLocks/>
            <a:stCxn id="48" idx="3"/>
            <a:endCxn id="7" idx="1"/>
          </p:cNvCxnSpPr>
          <p:nvPr/>
        </p:nvCxnSpPr>
        <p:spPr>
          <a:xfrm flipV="1">
            <a:off x="5236157" y="3893615"/>
            <a:ext cx="571686" cy="104365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Rectangle: Rounded Corners 56">
            <a:extLst>
              <a:ext uri="{FF2B5EF4-FFF2-40B4-BE49-F238E27FC236}">
                <a16:creationId xmlns:a16="http://schemas.microsoft.com/office/drawing/2014/main" id="{AD8B3551-15BB-E2F8-D8C8-C612CED041A0}"/>
              </a:ext>
            </a:extLst>
          </p:cNvPr>
          <p:cNvSpPr/>
          <p:nvPr/>
        </p:nvSpPr>
        <p:spPr>
          <a:xfrm>
            <a:off x="4010512" y="1395906"/>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Model</a:t>
            </a:r>
            <a:endParaRPr lang="en-IN" dirty="0">
              <a:solidFill>
                <a:schemeClr val="tx1"/>
              </a:solidFill>
            </a:endParaRPr>
          </a:p>
        </p:txBody>
      </p:sp>
      <p:cxnSp>
        <p:nvCxnSpPr>
          <p:cNvPr id="58" name="Straight Arrow Connector 57">
            <a:extLst>
              <a:ext uri="{FF2B5EF4-FFF2-40B4-BE49-F238E27FC236}">
                <a16:creationId xmlns:a16="http://schemas.microsoft.com/office/drawing/2014/main" id="{C31ED311-5F1C-0189-95EE-FC16A70D038B}"/>
              </a:ext>
            </a:extLst>
          </p:cNvPr>
          <p:cNvCxnSpPr>
            <a:cxnSpLocks/>
            <a:stCxn id="9" idx="3"/>
            <a:endCxn id="57" idx="1"/>
          </p:cNvCxnSpPr>
          <p:nvPr/>
        </p:nvCxnSpPr>
        <p:spPr>
          <a:xfrm flipV="1">
            <a:off x="3283356" y="1656664"/>
            <a:ext cx="727156" cy="20467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C3581A-3F8F-DCE1-9E10-E9E8E75F1A43}"/>
              </a:ext>
            </a:extLst>
          </p:cNvPr>
          <p:cNvCxnSpPr>
            <a:cxnSpLocks/>
            <a:stCxn id="57" idx="3"/>
            <a:endCxn id="7" idx="1"/>
          </p:cNvCxnSpPr>
          <p:nvPr/>
        </p:nvCxnSpPr>
        <p:spPr>
          <a:xfrm>
            <a:off x="5216379" y="1656664"/>
            <a:ext cx="591464" cy="223695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99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9" name="TextBox 8">
            <a:extLst>
              <a:ext uri="{FF2B5EF4-FFF2-40B4-BE49-F238E27FC236}">
                <a16:creationId xmlns:a16="http://schemas.microsoft.com/office/drawing/2014/main" id="{86EEDE29-80BF-B933-C62C-9F97EA1B23BE}"/>
              </a:ext>
            </a:extLst>
          </p:cNvPr>
          <p:cNvSpPr txBox="1"/>
          <p:nvPr/>
        </p:nvSpPr>
        <p:spPr>
          <a:xfrm>
            <a:off x="569741" y="5217756"/>
            <a:ext cx="8389064" cy="923330"/>
          </a:xfrm>
          <a:prstGeom prst="rect">
            <a:avLst/>
          </a:prstGeom>
          <a:noFill/>
        </p:spPr>
        <p:txBody>
          <a:bodyPr wrap="square">
            <a:spAutoFit/>
          </a:bodyPr>
          <a:lstStyle/>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is how our production UI look like. </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this UI we make 3 sub categories namely “Forecast for specific date and time”, "Forecast for next 'n' days from selected date", "Forecast using CSV file “.</a:t>
            </a:r>
          </a:p>
        </p:txBody>
      </p:sp>
      <p:pic>
        <p:nvPicPr>
          <p:cNvPr id="3" name="Picture 2">
            <a:extLst>
              <a:ext uri="{FF2B5EF4-FFF2-40B4-BE49-F238E27FC236}">
                <a16:creationId xmlns:a16="http://schemas.microsoft.com/office/drawing/2014/main" id="{C9A25C41-2689-9CE9-FCE9-B20C7D6A878A}"/>
              </a:ext>
            </a:extLst>
          </p:cNvPr>
          <p:cNvPicPr>
            <a:picLocks noChangeAspect="1"/>
          </p:cNvPicPr>
          <p:nvPr/>
        </p:nvPicPr>
        <p:blipFill>
          <a:blip r:embed="rId4"/>
          <a:stretch>
            <a:fillRect/>
          </a:stretch>
        </p:blipFill>
        <p:spPr>
          <a:xfrm>
            <a:off x="0" y="787135"/>
            <a:ext cx="9144000" cy="4155090"/>
          </a:xfrm>
          <a:prstGeom prst="rect">
            <a:avLst/>
          </a:prstGeom>
        </p:spPr>
      </p:pic>
    </p:spTree>
    <p:extLst>
      <p:ext uri="{BB962C8B-B14F-4D97-AF65-F5344CB8AC3E}">
        <p14:creationId xmlns:p14="http://schemas.microsoft.com/office/powerpoint/2010/main" val="3644479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21C7AFAC-AE78-3708-1D52-50862EAD6C4F}"/>
              </a:ext>
            </a:extLst>
          </p:cNvPr>
          <p:cNvSpPr txBox="1"/>
          <p:nvPr/>
        </p:nvSpPr>
        <p:spPr>
          <a:xfrm>
            <a:off x="0" y="706615"/>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Specific Date and Time :</a:t>
            </a:r>
          </a:p>
        </p:txBody>
      </p:sp>
      <p:pic>
        <p:nvPicPr>
          <p:cNvPr id="5" name="Picture 4">
            <a:extLst>
              <a:ext uri="{FF2B5EF4-FFF2-40B4-BE49-F238E27FC236}">
                <a16:creationId xmlns:a16="http://schemas.microsoft.com/office/drawing/2014/main" id="{24D806E2-BA7E-F6EB-F467-127AF51CE86E}"/>
              </a:ext>
            </a:extLst>
          </p:cNvPr>
          <p:cNvPicPr>
            <a:picLocks noChangeAspect="1"/>
          </p:cNvPicPr>
          <p:nvPr/>
        </p:nvPicPr>
        <p:blipFill>
          <a:blip r:embed="rId4"/>
          <a:stretch>
            <a:fillRect/>
          </a:stretch>
        </p:blipFill>
        <p:spPr>
          <a:xfrm>
            <a:off x="0" y="1455741"/>
            <a:ext cx="9144000" cy="4227871"/>
          </a:xfrm>
          <a:prstGeom prst="rect">
            <a:avLst/>
          </a:prstGeom>
        </p:spPr>
      </p:pic>
    </p:spTree>
    <p:extLst>
      <p:ext uri="{BB962C8B-B14F-4D97-AF65-F5344CB8AC3E}">
        <p14:creationId xmlns:p14="http://schemas.microsoft.com/office/powerpoint/2010/main" val="120941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1954EE98-2545-AC9F-317A-A30E5888BFCA}"/>
              </a:ext>
            </a:extLst>
          </p:cNvPr>
          <p:cNvSpPr txBox="1"/>
          <p:nvPr/>
        </p:nvSpPr>
        <p:spPr>
          <a:xfrm>
            <a:off x="0" y="49939"/>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5" name="Picture 4">
            <a:extLst>
              <a:ext uri="{FF2B5EF4-FFF2-40B4-BE49-F238E27FC236}">
                <a16:creationId xmlns:a16="http://schemas.microsoft.com/office/drawing/2014/main" id="{41B635D3-AE09-F906-6195-26E63754FCE6}"/>
              </a:ext>
            </a:extLst>
          </p:cNvPr>
          <p:cNvPicPr>
            <a:picLocks noChangeAspect="1"/>
          </p:cNvPicPr>
          <p:nvPr/>
        </p:nvPicPr>
        <p:blipFill>
          <a:blip r:embed="rId4"/>
          <a:stretch>
            <a:fillRect/>
          </a:stretch>
        </p:blipFill>
        <p:spPr>
          <a:xfrm>
            <a:off x="0" y="511604"/>
            <a:ext cx="9144000" cy="3941524"/>
          </a:xfrm>
          <a:prstGeom prst="rect">
            <a:avLst/>
          </a:prstGeom>
        </p:spPr>
      </p:pic>
      <p:pic>
        <p:nvPicPr>
          <p:cNvPr id="8" name="Picture 7">
            <a:extLst>
              <a:ext uri="{FF2B5EF4-FFF2-40B4-BE49-F238E27FC236}">
                <a16:creationId xmlns:a16="http://schemas.microsoft.com/office/drawing/2014/main" id="{5943E162-CE53-A2E4-3DF7-79CC9B9F903B}"/>
              </a:ext>
            </a:extLst>
          </p:cNvPr>
          <p:cNvPicPr>
            <a:picLocks noChangeAspect="1"/>
          </p:cNvPicPr>
          <p:nvPr/>
        </p:nvPicPr>
        <p:blipFill>
          <a:blip r:embed="rId5"/>
          <a:stretch>
            <a:fillRect/>
          </a:stretch>
        </p:blipFill>
        <p:spPr>
          <a:xfrm>
            <a:off x="0" y="4453128"/>
            <a:ext cx="9144000" cy="2404872"/>
          </a:xfrm>
          <a:prstGeom prst="rect">
            <a:avLst/>
          </a:prstGeom>
        </p:spPr>
      </p:pic>
    </p:spTree>
    <p:extLst>
      <p:ext uri="{BB962C8B-B14F-4D97-AF65-F5344CB8AC3E}">
        <p14:creationId xmlns:p14="http://schemas.microsoft.com/office/powerpoint/2010/main" val="2685445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51A7903B-FE5B-B79E-7254-A0E1BA23689B}"/>
              </a:ext>
            </a:extLst>
          </p:cNvPr>
          <p:cNvSpPr txBox="1"/>
          <p:nvPr/>
        </p:nvSpPr>
        <p:spPr>
          <a:xfrm>
            <a:off x="0" y="49939"/>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5" name="Picture 4">
            <a:extLst>
              <a:ext uri="{FF2B5EF4-FFF2-40B4-BE49-F238E27FC236}">
                <a16:creationId xmlns:a16="http://schemas.microsoft.com/office/drawing/2014/main" id="{20F10204-E67D-B11C-BDDA-41727A1974D4}"/>
              </a:ext>
            </a:extLst>
          </p:cNvPr>
          <p:cNvPicPr>
            <a:picLocks noChangeAspect="1"/>
          </p:cNvPicPr>
          <p:nvPr/>
        </p:nvPicPr>
        <p:blipFill>
          <a:blip r:embed="rId4"/>
          <a:stretch>
            <a:fillRect/>
          </a:stretch>
        </p:blipFill>
        <p:spPr>
          <a:xfrm>
            <a:off x="0" y="511604"/>
            <a:ext cx="9144000" cy="3799789"/>
          </a:xfrm>
          <a:prstGeom prst="rect">
            <a:avLst/>
          </a:prstGeom>
        </p:spPr>
      </p:pic>
      <p:pic>
        <p:nvPicPr>
          <p:cNvPr id="8" name="Picture 7">
            <a:extLst>
              <a:ext uri="{FF2B5EF4-FFF2-40B4-BE49-F238E27FC236}">
                <a16:creationId xmlns:a16="http://schemas.microsoft.com/office/drawing/2014/main" id="{A924A589-951A-1BB6-B075-973E773EC431}"/>
              </a:ext>
            </a:extLst>
          </p:cNvPr>
          <p:cNvPicPr>
            <a:picLocks noChangeAspect="1"/>
          </p:cNvPicPr>
          <p:nvPr/>
        </p:nvPicPr>
        <p:blipFill>
          <a:blip r:embed="rId5"/>
          <a:stretch>
            <a:fillRect/>
          </a:stretch>
        </p:blipFill>
        <p:spPr>
          <a:xfrm>
            <a:off x="0" y="4311393"/>
            <a:ext cx="9144000" cy="2563410"/>
          </a:xfrm>
          <a:prstGeom prst="rect">
            <a:avLst/>
          </a:prstGeom>
        </p:spPr>
      </p:pic>
    </p:spTree>
    <p:extLst>
      <p:ext uri="{BB962C8B-B14F-4D97-AF65-F5344CB8AC3E}">
        <p14:creationId xmlns:p14="http://schemas.microsoft.com/office/powerpoint/2010/main" val="502084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58477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accent5"/>
                </a:solidFill>
                <a:latin typeface="Times New Roman" panose="02020603050405020304" pitchFamily="18" charset="0"/>
                <a:cs typeface="Times New Roman" panose="02020603050405020304" pitchFamily="18" charset="0"/>
                <a:sym typeface="Arial"/>
              </a:rPr>
              <a:t>Thank You !</a:t>
            </a: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433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54237" y="2842266"/>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Exploratory Data Analysis (EDA)</a:t>
            </a:r>
            <a:endParaRPr sz="1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13275" y="170126"/>
            <a:ext cx="384227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Data set details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Google Shape;371;p5">
            <a:extLst>
              <a:ext uri="{FF2B5EF4-FFF2-40B4-BE49-F238E27FC236}">
                <a16:creationId xmlns:a16="http://schemas.microsoft.com/office/drawing/2014/main" id="{F5FF6BAC-BBC6-4F9F-60E0-FB6F2BFB2784}"/>
              </a:ext>
            </a:extLst>
          </p:cNvPr>
          <p:cNvSpPr txBox="1"/>
          <p:nvPr/>
        </p:nvSpPr>
        <p:spPr>
          <a:xfrm>
            <a:off x="133050" y="764897"/>
            <a:ext cx="8451656"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b="1" dirty="0">
                <a:solidFill>
                  <a:schemeClr val="dk1"/>
                </a:solidFill>
                <a:latin typeface="Times New Roman" panose="02020603050405020304" pitchFamily="18" charset="0"/>
                <a:cs typeface="Times New Roman" panose="02020603050405020304" pitchFamily="18" charset="0"/>
                <a:sym typeface="Century Gothic"/>
              </a:rPr>
              <a:t>143207</a:t>
            </a:r>
            <a:r>
              <a:rPr lang="en-US" sz="1800" dirty="0">
                <a:solidFill>
                  <a:schemeClr val="dk1"/>
                </a:solidFill>
                <a:latin typeface="Times New Roman" panose="02020603050405020304" pitchFamily="18" charset="0"/>
                <a:cs typeface="Times New Roman" panose="02020603050405020304" pitchFamily="18" charset="0"/>
                <a:sym typeface="Century Gothic"/>
              </a:rPr>
              <a:t> observations and two columns namely Datetime and PJMW_MW.</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a:t>
            </a:r>
            <a:r>
              <a:rPr lang="en-US" sz="1800" dirty="0">
                <a:solidFill>
                  <a:schemeClr val="dk1"/>
                </a:solidFill>
                <a:latin typeface="Times New Roman" panose="02020603050405020304" pitchFamily="18" charset="0"/>
                <a:cs typeface="Times New Roman" panose="02020603050405020304" pitchFamily="18" charset="0"/>
                <a:sym typeface="Century Gothic"/>
              </a:rPr>
              <a:t> is in datetime format. One day has 24 observations of at interval of 1 hours each.</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 starts from </a:t>
            </a:r>
            <a:r>
              <a:rPr lang="en-IN" sz="1800" b="1" i="0" u="sng" dirty="0">
                <a:solidFill>
                  <a:srgbClr val="000000"/>
                </a:solidFill>
                <a:effectLst/>
                <a:latin typeface="Times New Roman" panose="02020603050405020304" pitchFamily="18" charset="0"/>
                <a:cs typeface="Times New Roman" panose="02020603050405020304" pitchFamily="18" charset="0"/>
              </a:rPr>
              <a:t>2002-04-01</a:t>
            </a:r>
            <a:r>
              <a:rPr lang="en-IN" sz="1800" b="0" i="0" dirty="0">
                <a:solidFill>
                  <a:srgbClr val="000000"/>
                </a:solidFill>
                <a:effectLst/>
                <a:latin typeface="Times New Roman" panose="02020603050405020304" pitchFamily="18" charset="0"/>
                <a:cs typeface="Times New Roman" panose="02020603050405020304" pitchFamily="18" charset="0"/>
              </a:rPr>
              <a:t> to </a:t>
            </a:r>
            <a:r>
              <a:rPr lang="en-IN" sz="1800" b="1" i="0" u="sng" dirty="0">
                <a:solidFill>
                  <a:srgbClr val="000000"/>
                </a:solidFill>
                <a:effectLst/>
                <a:latin typeface="Times New Roman" panose="02020603050405020304" pitchFamily="18" charset="0"/>
                <a:cs typeface="Times New Roman" panose="02020603050405020304" pitchFamily="18" charset="0"/>
              </a:rPr>
              <a:t>2018-08-03</a:t>
            </a:r>
            <a:r>
              <a:rPr lang="en-IN" sz="1800" b="1" i="0" dirty="0">
                <a:solidFill>
                  <a:srgbClr val="000000"/>
                </a:solidFill>
                <a:effectLst/>
                <a:latin typeface="Times New Roman" panose="02020603050405020304" pitchFamily="18" charset="0"/>
                <a:cs typeface="Times New Roman" panose="02020603050405020304" pitchFamily="18" charset="0"/>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u="none" strike="noStrike" cap="none" dirty="0">
                <a:latin typeface="Times New Roman" panose="02020603050405020304" pitchFamily="18" charset="0"/>
                <a:cs typeface="Times New Roman" panose="02020603050405020304" pitchFamily="18" charset="0"/>
                <a:sym typeface="Arial"/>
              </a:rPr>
              <a:t>PJMW_</a:t>
            </a:r>
            <a:r>
              <a:rPr lang="en-IN" sz="1800" dirty="0">
                <a:latin typeface="Times New Roman" panose="02020603050405020304" pitchFamily="18" charset="0"/>
                <a:cs typeface="Times New Roman" panose="02020603050405020304" pitchFamily="18" charset="0"/>
              </a:rPr>
              <a:t>MW column has energy consumption in </a:t>
            </a:r>
            <a:r>
              <a:rPr lang="en-IN" sz="1800" b="1" dirty="0">
                <a:latin typeface="Times New Roman" panose="02020603050405020304" pitchFamily="18" charset="0"/>
                <a:cs typeface="Times New Roman" panose="02020603050405020304" pitchFamily="18" charset="0"/>
              </a:rPr>
              <a:t>Megawatts</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MW</a:t>
            </a:r>
            <a:r>
              <a:rPr lang="en-IN" sz="1800" dirty="0">
                <a:latin typeface="Times New Roman" panose="02020603050405020304" pitchFamily="18" charset="0"/>
                <a:cs typeface="Times New Roman" panose="02020603050405020304" pitchFamily="18" charset="0"/>
              </a:rPr>
              <a:t>).</a:t>
            </a:r>
            <a:endParaRPr sz="18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 name="Table 11">
            <a:extLst>
              <a:ext uri="{FF2B5EF4-FFF2-40B4-BE49-F238E27FC236}">
                <a16:creationId xmlns:a16="http://schemas.microsoft.com/office/drawing/2014/main" id="{7E5DAF36-B086-D541-C586-F9C4CB8B1A7A}"/>
              </a:ext>
            </a:extLst>
          </p:cNvPr>
          <p:cNvGraphicFramePr>
            <a:graphicFrameLocks noGrp="1"/>
          </p:cNvGraphicFramePr>
          <p:nvPr>
            <p:extLst>
              <p:ext uri="{D42A27DB-BD31-4B8C-83A1-F6EECF244321}">
                <p14:modId xmlns:p14="http://schemas.microsoft.com/office/powerpoint/2010/main" val="3243793304"/>
              </p:ext>
            </p:extLst>
          </p:nvPr>
        </p:nvGraphicFramePr>
        <p:xfrm>
          <a:off x="185195" y="2736681"/>
          <a:ext cx="5581845" cy="3657600"/>
        </p:xfrm>
        <a:graphic>
          <a:graphicData uri="http://schemas.openxmlformats.org/drawingml/2006/table">
            <a:tbl>
              <a:tblPr/>
              <a:tblGrid>
                <a:gridCol w="1860615">
                  <a:extLst>
                    <a:ext uri="{9D8B030D-6E8A-4147-A177-3AD203B41FA5}">
                      <a16:colId xmlns:a16="http://schemas.microsoft.com/office/drawing/2014/main" val="4200741268"/>
                    </a:ext>
                  </a:extLst>
                </a:gridCol>
                <a:gridCol w="1860615">
                  <a:extLst>
                    <a:ext uri="{9D8B030D-6E8A-4147-A177-3AD203B41FA5}">
                      <a16:colId xmlns:a16="http://schemas.microsoft.com/office/drawing/2014/main" val="3945735026"/>
                    </a:ext>
                  </a:extLst>
                </a:gridCol>
                <a:gridCol w="1860615">
                  <a:extLst>
                    <a:ext uri="{9D8B030D-6E8A-4147-A177-3AD203B41FA5}">
                      <a16:colId xmlns:a16="http://schemas.microsoft.com/office/drawing/2014/main" val="481841852"/>
                    </a:ext>
                  </a:extLst>
                </a:gridCol>
              </a:tblGrid>
              <a:tr h="179128">
                <a:tc>
                  <a:txBody>
                    <a:bodyPr/>
                    <a:lstStyle/>
                    <a:p>
                      <a:endParaRPr lang="en-IN">
                        <a:effectLst/>
                        <a:latin typeface="+mj-lt"/>
                      </a:endParaRPr>
                    </a:p>
                  </a:txBody>
                  <a:tcPr anchor="ctr">
                    <a:lnL>
                      <a:noFill/>
                    </a:lnL>
                    <a:lnR>
                      <a:noFill/>
                    </a:lnR>
                    <a:lnT>
                      <a:noFill/>
                    </a:lnT>
                    <a:lnB>
                      <a:noFill/>
                    </a:lnB>
                    <a:solidFill>
                      <a:srgbClr val="FFFFFF"/>
                    </a:solidFill>
                  </a:tcPr>
                </a:tc>
                <a:tc>
                  <a:txBody>
                    <a:bodyPr/>
                    <a:lstStyle/>
                    <a:p>
                      <a:r>
                        <a:rPr lang="en-IN" b="1" i="0" dirty="0">
                          <a:solidFill>
                            <a:srgbClr val="000000"/>
                          </a:solidFill>
                          <a:effectLst/>
                          <a:latin typeface="+mj-lt"/>
                        </a:rPr>
                        <a:t>Datetime</a:t>
                      </a:r>
                      <a:endParaRPr lang="en-IN" dirty="0">
                        <a:effectLst/>
                        <a:latin typeface="+mj-lt"/>
                      </a:endParaRPr>
                    </a:p>
                  </a:txBody>
                  <a:tcPr anchor="ctr">
                    <a:lnL>
                      <a:noFill/>
                    </a:lnL>
                    <a:lnR>
                      <a:noFill/>
                    </a:lnR>
                    <a:lnT>
                      <a:noFill/>
                    </a:lnT>
                    <a:lnB>
                      <a:noFill/>
                    </a:lnB>
                    <a:solidFill>
                      <a:srgbClr val="FFFFFF"/>
                    </a:solidFill>
                  </a:tcPr>
                </a:tc>
                <a:tc>
                  <a:txBody>
                    <a:bodyPr/>
                    <a:lstStyle/>
                    <a:p>
                      <a:r>
                        <a:rPr lang="en-IN" b="1" i="0" dirty="0">
                          <a:solidFill>
                            <a:srgbClr val="000000"/>
                          </a:solidFill>
                          <a:effectLst/>
                          <a:latin typeface="+mj-lt"/>
                        </a:rPr>
                        <a:t>PJMW_MW</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05356211"/>
                  </a:ext>
                </a:extLst>
              </a:tr>
              <a:tr h="304518">
                <a:tc>
                  <a:txBody>
                    <a:bodyPr/>
                    <a:lstStyle/>
                    <a:p>
                      <a:r>
                        <a:rPr lang="en-IN" b="1" i="0" dirty="0">
                          <a:solidFill>
                            <a:srgbClr val="000000"/>
                          </a:solidFill>
                          <a:effectLst/>
                          <a:latin typeface="+mj-lt"/>
                        </a:rPr>
                        <a:t>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2002-04-01 01:00:00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4374</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18926602"/>
                  </a:ext>
                </a:extLst>
              </a:tr>
              <a:tr h="304518">
                <a:tc>
                  <a:txBody>
                    <a:bodyPr/>
                    <a:lstStyle/>
                    <a:p>
                      <a:r>
                        <a:rPr lang="en-IN" b="1" i="0">
                          <a:solidFill>
                            <a:srgbClr val="000000"/>
                          </a:solidFill>
                          <a:effectLst/>
                          <a:latin typeface="+mj-lt"/>
                        </a:rPr>
                        <a:t>1</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02:00:00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4306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21270515"/>
                  </a:ext>
                </a:extLst>
              </a:tr>
              <a:tr h="304518">
                <a:tc>
                  <a:txBody>
                    <a:bodyPr/>
                    <a:lstStyle/>
                    <a:p>
                      <a:r>
                        <a:rPr lang="en-IN" b="1" i="0">
                          <a:solidFill>
                            <a:srgbClr val="000000"/>
                          </a:solidFill>
                          <a:effectLst/>
                          <a:latin typeface="+mj-lt"/>
                        </a:rPr>
                        <a:t>2</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03:00:00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4322</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620961111"/>
                  </a:ext>
                </a:extLst>
              </a:tr>
              <a:tr h="304518">
                <a:tc>
                  <a:txBody>
                    <a:bodyPr/>
                    <a:lstStyle/>
                    <a:p>
                      <a:r>
                        <a:rPr lang="en-IN" b="1" i="0">
                          <a:solidFill>
                            <a:srgbClr val="000000"/>
                          </a:solidFill>
                          <a:effectLst/>
                          <a:latin typeface="+mj-lt"/>
                        </a:rPr>
                        <a:t>3</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04:00:00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4359</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920307090"/>
                  </a:ext>
                </a:extLst>
              </a:tr>
              <a:tr h="304518">
                <a:tc>
                  <a:txBody>
                    <a:bodyPr/>
                    <a:lstStyle/>
                    <a:p>
                      <a:r>
                        <a:rPr lang="en-IN" b="1" i="0">
                          <a:solidFill>
                            <a:srgbClr val="000000"/>
                          </a:solidFill>
                          <a:effectLst/>
                          <a:latin typeface="+mj-lt"/>
                        </a:rPr>
                        <a:t>4</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05:00:00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4436</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837834347"/>
                  </a:ext>
                </a:extLst>
              </a:tr>
              <a:tr h="179128">
                <a:tc>
                  <a:txBody>
                    <a:bodyPr/>
                    <a:lstStyle/>
                    <a:p>
                      <a:r>
                        <a:rPr lang="en-IN" b="1"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113625495"/>
                  </a:ext>
                </a:extLst>
              </a:tr>
              <a:tr h="304518">
                <a:tc>
                  <a:txBody>
                    <a:bodyPr/>
                    <a:lstStyle/>
                    <a:p>
                      <a:r>
                        <a:rPr lang="en-IN" b="1" i="0">
                          <a:solidFill>
                            <a:srgbClr val="000000"/>
                          </a:solidFill>
                          <a:effectLst/>
                          <a:latin typeface="+mj-lt"/>
                        </a:rPr>
                        <a:t>143201</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2018-08-02 20:00:00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6545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44026331"/>
                  </a:ext>
                </a:extLst>
              </a:tr>
              <a:tr h="304518">
                <a:tc>
                  <a:txBody>
                    <a:bodyPr/>
                    <a:lstStyle/>
                    <a:p>
                      <a:r>
                        <a:rPr lang="en-IN" b="1" i="0">
                          <a:solidFill>
                            <a:srgbClr val="000000"/>
                          </a:solidFill>
                          <a:effectLst/>
                          <a:latin typeface="+mj-lt"/>
                        </a:rPr>
                        <a:t>143202</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21:00:00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6496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42247304"/>
                  </a:ext>
                </a:extLst>
              </a:tr>
              <a:tr h="304518">
                <a:tc>
                  <a:txBody>
                    <a:bodyPr/>
                    <a:lstStyle/>
                    <a:p>
                      <a:r>
                        <a:rPr lang="en-IN" b="1" i="0">
                          <a:solidFill>
                            <a:srgbClr val="000000"/>
                          </a:solidFill>
                          <a:effectLst/>
                          <a:latin typeface="+mj-lt"/>
                        </a:rPr>
                        <a:t>143203</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2018-08-02 22:00:00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6325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930046329"/>
                  </a:ext>
                </a:extLst>
              </a:tr>
              <a:tr h="304518">
                <a:tc>
                  <a:txBody>
                    <a:bodyPr/>
                    <a:lstStyle/>
                    <a:p>
                      <a:r>
                        <a:rPr lang="en-IN" b="1" i="0">
                          <a:solidFill>
                            <a:srgbClr val="000000"/>
                          </a:solidFill>
                          <a:effectLst/>
                          <a:latin typeface="+mj-lt"/>
                        </a:rPr>
                        <a:t>143204</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23:00:00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5892</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057444294"/>
                  </a:ext>
                </a:extLst>
              </a:tr>
              <a:tr h="304518">
                <a:tc>
                  <a:txBody>
                    <a:bodyPr/>
                    <a:lstStyle/>
                    <a:p>
                      <a:r>
                        <a:rPr lang="en-IN" b="1" i="0" dirty="0">
                          <a:solidFill>
                            <a:srgbClr val="000000"/>
                          </a:solidFill>
                          <a:effectLst/>
                          <a:latin typeface="+mj-lt"/>
                        </a:rPr>
                        <a:t>143205</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2018-08-03 00:00:00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5489</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915022801"/>
                  </a:ext>
                </a:extLst>
              </a:tr>
            </a:tbl>
          </a:graphicData>
        </a:graphic>
      </p:graphicFrame>
      <p:sp>
        <p:nvSpPr>
          <p:cNvPr id="13" name="Rectangle 6">
            <a:extLst>
              <a:ext uri="{FF2B5EF4-FFF2-40B4-BE49-F238E27FC236}">
                <a16:creationId xmlns:a16="http://schemas.microsoft.com/office/drawing/2014/main" id="{450BFEF9-D464-4F58-C5E2-42443297833B}"/>
              </a:ext>
            </a:extLst>
          </p:cNvPr>
          <p:cNvSpPr>
            <a:spLocks noChangeArrowheads="1"/>
          </p:cNvSpPr>
          <p:nvPr/>
        </p:nvSpPr>
        <p:spPr bwMode="auto">
          <a:xfrm>
            <a:off x="185195" y="6611779"/>
            <a:ext cx="16417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j-lt"/>
              </a:rPr>
              <a:t>143206 rows × 2 columns</a:t>
            </a:r>
            <a:endParaRPr kumimoji="0" lang="en-US" altLang="en-US" sz="1800" b="0" i="0" u="none" strike="noStrike" cap="none" normalizeH="0" baseline="0" dirty="0">
              <a:ln>
                <a:noFill/>
              </a:ln>
              <a:solidFill>
                <a:schemeClr val="tx1"/>
              </a:solidFill>
              <a:effectLst/>
              <a:latin typeface="+mj-lt"/>
            </a:endParaRPr>
          </a:p>
        </p:txBody>
      </p:sp>
      <p:sp>
        <p:nvSpPr>
          <p:cNvPr id="14" name="Google Shape;371;p5">
            <a:extLst>
              <a:ext uri="{FF2B5EF4-FFF2-40B4-BE49-F238E27FC236}">
                <a16:creationId xmlns:a16="http://schemas.microsoft.com/office/drawing/2014/main" id="{EE991F25-4E48-3DC3-96BD-D022501CF561}"/>
              </a:ext>
            </a:extLst>
          </p:cNvPr>
          <p:cNvSpPr txBox="1"/>
          <p:nvPr/>
        </p:nvSpPr>
        <p:spPr>
          <a:xfrm>
            <a:off x="5949987" y="2857341"/>
            <a:ext cx="3008818" cy="3416279"/>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datatypes of Datetime column is datetime and PJMW_MW is integer.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dirty="0">
                <a:solidFill>
                  <a:srgbClr val="00B050"/>
                </a:solidFill>
                <a:latin typeface="Times New Roman" panose="02020603050405020304" pitchFamily="18" charset="0"/>
                <a:cs typeface="Times New Roman" panose="02020603050405020304" pitchFamily="18" charset="0"/>
                <a:sym typeface="Century Gothic"/>
              </a:rPr>
              <a:t>no null and duplicate</a:t>
            </a:r>
            <a:r>
              <a:rPr lang="en-US" sz="1800" dirty="0">
                <a:solidFill>
                  <a:schemeClr val="dk1"/>
                </a:solidFill>
                <a:latin typeface="Times New Roman" panose="02020603050405020304" pitchFamily="18" charset="0"/>
                <a:cs typeface="Times New Roman" panose="02020603050405020304" pitchFamily="18" charset="0"/>
                <a:sym typeface="Century Gothic"/>
              </a:rPr>
              <a:t> values.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Mean = </a:t>
            </a:r>
            <a:r>
              <a:rPr lang="en-IN" sz="1800" b="0" i="0" dirty="0">
                <a:solidFill>
                  <a:srgbClr val="000000"/>
                </a:solidFill>
                <a:effectLst/>
                <a:latin typeface="Times New Roman" panose="02020603050405020304" pitchFamily="18" charset="0"/>
                <a:cs typeface="Times New Roman" panose="02020603050405020304" pitchFamily="18" charset="0"/>
              </a:rPr>
              <a:t>5602.37, </a:t>
            </a:r>
          </a:p>
          <a:p>
            <a:pPr marR="0" lvl="0" rtl="0">
              <a:lnSpc>
                <a:spcPct val="100000"/>
              </a:lnSpc>
              <a:spcBef>
                <a:spcPts val="0"/>
              </a:spcBef>
              <a:spcAft>
                <a:spcPts val="0"/>
              </a:spcAft>
              <a:buClr>
                <a:srgbClr val="000000"/>
              </a:buClr>
              <a:buSzPts val="1800"/>
            </a:pPr>
            <a:r>
              <a:rPr lang="en-IN" sz="1800" b="0" i="0" dirty="0">
                <a:solidFill>
                  <a:srgbClr val="000000"/>
                </a:solidFill>
                <a:effectLst/>
                <a:latin typeface="Times New Roman" panose="02020603050405020304" pitchFamily="18" charset="0"/>
                <a:cs typeface="Times New Roman" panose="02020603050405020304" pitchFamily="18" charset="0"/>
              </a:rPr>
              <a:t>     SD= 979.14, Q1= 4907</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a:t>
            </a:r>
          </a:p>
          <a:p>
            <a:pPr marR="0" lvl="0" rtl="0">
              <a:lnSpc>
                <a:spcPct val="100000"/>
              </a:lnSpc>
              <a:spcBef>
                <a:spcPts val="0"/>
              </a:spcBef>
              <a:spcAft>
                <a:spcPts val="0"/>
              </a:spcAft>
              <a:buClr>
                <a:srgbClr val="000000"/>
              </a:buClr>
              <a:buSzPts val="1800"/>
            </a:pP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Q3= 6252, Median= 55</a:t>
            </a:r>
            <a:r>
              <a:rPr lang="en-US" sz="1800" dirty="0">
                <a:solidFill>
                  <a:schemeClr val="dk1"/>
                </a:solidFill>
                <a:latin typeface="Times New Roman" panose="02020603050405020304" pitchFamily="18" charset="0"/>
                <a:cs typeface="Times New Roman" panose="02020603050405020304" pitchFamily="18" charset="0"/>
                <a:sym typeface="Century Gothic"/>
              </a:rPr>
              <a:t>30.</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b="1" i="0" dirty="0">
                <a:solidFill>
                  <a:schemeClr val="dk1"/>
                </a:solidFill>
                <a:effectLst/>
                <a:latin typeface="Times New Roman" panose="02020603050405020304" pitchFamily="18" charset="0"/>
                <a:cs typeface="Times New Roman" panose="02020603050405020304" pitchFamily="18" charset="0"/>
                <a:sym typeface="Century Gothic"/>
              </a:rPr>
              <a:t>Mean</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a:t>
            </a:r>
            <a:r>
              <a:rPr lang="en-US" sz="1800" dirty="0">
                <a:solidFill>
                  <a:schemeClr val="dk1"/>
                </a:solidFill>
                <a:latin typeface="Times New Roman" panose="02020603050405020304" pitchFamily="18" charset="0"/>
                <a:cs typeface="Times New Roman" panose="02020603050405020304" pitchFamily="18" charset="0"/>
                <a:sym typeface="Century Gothic"/>
              </a:rPr>
              <a:t>and </a:t>
            </a:r>
            <a:r>
              <a:rPr lang="en-US" sz="1800" b="1" dirty="0">
                <a:solidFill>
                  <a:schemeClr val="dk1"/>
                </a:solidFill>
                <a:latin typeface="Times New Roman" panose="02020603050405020304" pitchFamily="18" charset="0"/>
                <a:cs typeface="Times New Roman" panose="02020603050405020304" pitchFamily="18" charset="0"/>
                <a:sym typeface="Century Gothic"/>
              </a:rPr>
              <a:t>median</a:t>
            </a:r>
            <a:r>
              <a:rPr lang="en-US" sz="1800" dirty="0">
                <a:solidFill>
                  <a:schemeClr val="dk1"/>
                </a:solidFill>
                <a:latin typeface="Times New Roman" panose="02020603050405020304" pitchFamily="18" charset="0"/>
                <a:cs typeface="Times New Roman" panose="02020603050405020304" pitchFamily="18" charset="0"/>
                <a:sym typeface="Century Gothic"/>
              </a:rPr>
              <a:t> are nearly same so we can say that our data is </a:t>
            </a:r>
            <a:r>
              <a:rPr lang="en-US" sz="1800" b="1" dirty="0">
                <a:solidFill>
                  <a:schemeClr val="dk1"/>
                </a:solidFill>
                <a:latin typeface="Times New Roman" panose="02020603050405020304" pitchFamily="18" charset="0"/>
                <a:cs typeface="Times New Roman" panose="02020603050405020304" pitchFamily="18" charset="0"/>
                <a:sym typeface="Century Gothic"/>
              </a:rPr>
              <a:t>normally distributed</a:t>
            </a:r>
            <a:r>
              <a:rPr lang="en-US" sz="1800" dirty="0">
                <a:solidFill>
                  <a:schemeClr val="dk1"/>
                </a:solidFill>
                <a:latin typeface="Times New Roman" panose="02020603050405020304" pitchFamily="18" charset="0"/>
                <a:cs typeface="Times New Roman" panose="02020603050405020304" pitchFamily="18" charset="0"/>
                <a:sym typeface="Century Gothic"/>
              </a:rPr>
              <a:t>.</a:t>
            </a:r>
            <a:endParaRPr lang="en-US" sz="1800" b="0" i="0" dirty="0">
              <a:solidFill>
                <a:schemeClr val="dk1"/>
              </a:solidFill>
              <a:effectLst/>
              <a:latin typeface="Times New Roman" panose="02020603050405020304" pitchFamily="18" charset="0"/>
              <a:cs typeface="Times New Roman" panose="02020603050405020304" pitchFamily="18" charset="0"/>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124396" y="255802"/>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Data visualization :</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77" name="Google Shape;377;p6"/>
          <p:cNvSpPr/>
          <p:nvPr/>
        </p:nvSpPr>
        <p:spPr>
          <a:xfrm>
            <a:off x="124396" y="5781161"/>
            <a:ext cx="8818997"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b="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As we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can see, the time series plot shows irregular patterns with dense shading while plotting years wise, that means the energy consumed by peoples is having large variance/fluctuation over years.</a:t>
            </a: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95" y="905554"/>
            <a:ext cx="8818998" cy="4619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185195" y="16539"/>
            <a:ext cx="2208818" cy="519776"/>
          </a:xfrm>
        </p:spPr>
        <p:txBody>
          <a:bodyPr>
            <a:normAutofit/>
          </a:bodyPr>
          <a:lstStyle/>
          <a:p>
            <a:r>
              <a:rPr lang="en-US" sz="2800" b="1" dirty="0">
                <a:solidFill>
                  <a:schemeClr val="accent5"/>
                </a:solidFill>
                <a:latin typeface="Times New Roman" panose="02020603050405020304" pitchFamily="18" charset="0"/>
                <a:cs typeface="Times New Roman" panose="02020603050405020304" pitchFamily="18" charset="0"/>
              </a:rPr>
              <a:t>Boxplots :</a:t>
            </a:r>
            <a:endParaRPr lang="en-IN" sz="2800" b="1" dirty="0">
              <a:solidFill>
                <a:schemeClr val="accent5"/>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B1A3D2F-CE01-B132-6078-81C152EA8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7" y="519776"/>
            <a:ext cx="8958806" cy="242984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7;p6">
            <a:extLst>
              <a:ext uri="{FF2B5EF4-FFF2-40B4-BE49-F238E27FC236}">
                <a16:creationId xmlns:a16="http://schemas.microsoft.com/office/drawing/2014/main" id="{59DE6169-B7B1-FCB5-8D2D-AAA335C9EF57}"/>
              </a:ext>
            </a:extLst>
          </p:cNvPr>
          <p:cNvSpPr/>
          <p:nvPr/>
        </p:nvSpPr>
        <p:spPr>
          <a:xfrm>
            <a:off x="92595" y="5818448"/>
            <a:ext cx="8958805"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shown in above boxplots, we see that most of outliers are on upper extreme of boxplots with some stranglers at lower extreme. While </a:t>
            </a:r>
            <a:r>
              <a:rPr lang="en-US" sz="1800" dirty="0">
                <a:solidFill>
                  <a:srgbClr val="FF0000"/>
                </a:solidFill>
                <a:latin typeface="Times New Roman" panose="02020603050405020304" pitchFamily="18" charset="0"/>
                <a:ea typeface="Verdana"/>
                <a:cs typeface="Times New Roman" panose="02020603050405020304" pitchFamily="18" charset="0"/>
                <a:sym typeface="Verdana"/>
              </a:rPr>
              <a:t>lowest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May 2003</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and </a:t>
            </a:r>
            <a:r>
              <a:rPr lang="en-US" sz="1800" dirty="0">
                <a:solidFill>
                  <a:srgbClr val="00B050"/>
                </a:solidFill>
                <a:latin typeface="Times New Roman" panose="02020603050405020304" pitchFamily="18" charset="0"/>
                <a:ea typeface="Verdana"/>
                <a:cs typeface="Times New Roman" panose="02020603050405020304" pitchFamily="18" charset="0"/>
                <a:sym typeface="Verdana"/>
              </a:rPr>
              <a:t>highest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February 2015</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i="1"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3" y="3012877"/>
            <a:ext cx="8958807" cy="274231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4">
            <a:alphaModFix/>
          </a:blip>
          <a:srcRect/>
          <a:stretch/>
        </p:blipFill>
        <p:spPr>
          <a:xfrm>
            <a:off x="7771754" y="70748"/>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4" y="5657639"/>
            <a:ext cx="886210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While plotting Empirical cumulative distribution function of energy usage </a:t>
            </a:r>
            <a:r>
              <a:rPr lang="en-US" sz="1800" i="0" dirty="0">
                <a:solidFill>
                  <a:schemeClr val="tx1"/>
                </a:solidFill>
                <a:effectLst/>
                <a:latin typeface="Times New Roman" panose="02020603050405020304" pitchFamily="18" charset="0"/>
                <a:cs typeface="Times New Roman" panose="02020603050405020304" pitchFamily="18" charset="0"/>
              </a:rPr>
              <a:t>we can see that around </a:t>
            </a:r>
            <a:r>
              <a:rPr lang="en-US" sz="1800" b="1" i="0" dirty="0">
                <a:solidFill>
                  <a:schemeClr val="tx1"/>
                </a:solidFill>
                <a:effectLst/>
                <a:latin typeface="Times New Roman" panose="02020603050405020304" pitchFamily="18" charset="0"/>
                <a:cs typeface="Times New Roman" panose="02020603050405020304" pitchFamily="18" charset="0"/>
              </a:rPr>
              <a:t>60%</a:t>
            </a:r>
            <a:r>
              <a:rPr lang="en-US" sz="1800" i="0" dirty="0">
                <a:solidFill>
                  <a:schemeClr val="tx1"/>
                </a:solidFill>
                <a:effectLst/>
                <a:latin typeface="Times New Roman" panose="02020603050405020304" pitchFamily="18" charset="0"/>
                <a:cs typeface="Times New Roman" panose="02020603050405020304" pitchFamily="18" charset="0"/>
              </a:rPr>
              <a:t> of power usage is </a:t>
            </a:r>
            <a:r>
              <a:rPr lang="en-US" sz="1800" i="0" dirty="0">
                <a:solidFill>
                  <a:srgbClr val="FF0000"/>
                </a:solidFill>
                <a:effectLst/>
                <a:latin typeface="Times New Roman" panose="02020603050405020304" pitchFamily="18" charset="0"/>
                <a:cs typeface="Times New Roman" panose="02020603050405020304" pitchFamily="18" charset="0"/>
              </a:rPr>
              <a:t>less</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i="0" dirty="0">
                <a:solidFill>
                  <a:schemeClr val="tx1"/>
                </a:solidFill>
                <a:effectLst/>
                <a:latin typeface="Times New Roman" panose="02020603050405020304" pitchFamily="18" charset="0"/>
                <a:cs typeface="Times New Roman" panose="02020603050405020304" pitchFamily="18" charset="0"/>
              </a:rPr>
              <a:t> while rest is </a:t>
            </a:r>
            <a:r>
              <a:rPr lang="en-US" sz="1800" i="0" dirty="0">
                <a:solidFill>
                  <a:srgbClr val="00B050"/>
                </a:solidFill>
                <a:effectLst/>
                <a:latin typeface="Times New Roman" panose="02020603050405020304" pitchFamily="18" charset="0"/>
                <a:cs typeface="Times New Roman" panose="02020603050405020304" pitchFamily="18" charset="0"/>
              </a:rPr>
              <a:t>greater</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dirty="0">
                <a:solidFill>
                  <a:schemeClr val="tx1"/>
                </a:solidFill>
                <a:effectLst/>
                <a:latin typeface="Times New Roman" panose="02020603050405020304" pitchFamily="18" charset="0"/>
                <a:cs typeface="Times New Roman" panose="02020603050405020304" pitchFamily="18" charset="0"/>
              </a:rPr>
              <a:t>.</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8194" name="Picture 2">
            <a:extLst>
              <a:ext uri="{FF2B5EF4-FFF2-40B4-BE49-F238E27FC236}">
                <a16:creationId xmlns:a16="http://schemas.microsoft.com/office/drawing/2014/main" id="{20A5739E-E424-DE26-8CDA-8DFE9D352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3" y="1105879"/>
            <a:ext cx="8862101"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1A7D6-CBEF-C9F6-6261-7AB5CE1B559F}"/>
              </a:ext>
            </a:extLst>
          </p:cNvPr>
          <p:cNvSpPr>
            <a:spLocks noGrp="1"/>
          </p:cNvSpPr>
          <p:nvPr>
            <p:ph type="title"/>
          </p:nvPr>
        </p:nvSpPr>
        <p:spPr>
          <a:xfrm>
            <a:off x="96703" y="251716"/>
            <a:ext cx="5064900"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ECDF of energy Consumption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11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2593" y="6011451"/>
            <a:ext cx="8998498" cy="36929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histogram, we say that our data is normally distributed. </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92592" y="511604"/>
            <a:ext cx="1805033"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Histogram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6" y="1042996"/>
            <a:ext cx="886356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1771</Words>
  <Application>Microsoft Office PowerPoint</Application>
  <PresentationFormat>On-screen Show (4:3)</PresentationFormat>
  <Paragraphs>210</Paragraphs>
  <Slides>34</Slides>
  <Notes>30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Verdana</vt:lpstr>
      <vt:lpstr>Noto Sans Symbols</vt:lpstr>
      <vt:lpstr>Calibri</vt:lpstr>
      <vt:lpstr>Wingdings</vt:lpstr>
      <vt:lpstr>Arial</vt:lpstr>
      <vt:lpstr>Century Gothic</vt:lpstr>
      <vt:lpstr>Times New Roman</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Boxplots :</vt:lpstr>
      <vt:lpstr>ECDF of energy Consumption :</vt:lpstr>
      <vt:lpstr>Histogram :</vt:lpstr>
      <vt:lpstr>Season wise power Consumption :</vt:lpstr>
      <vt:lpstr>Monthly Consumption across years :</vt:lpstr>
      <vt:lpstr>Monthly energy consumption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Akshay Kamble</cp:lastModifiedBy>
  <cp:revision>102</cp:revision>
  <dcterms:created xsi:type="dcterms:W3CDTF">2012-08-17T07:00:49Z</dcterms:created>
  <dcterms:modified xsi:type="dcterms:W3CDTF">2023-04-17T08:33:16Z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